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3"/>
  </p:notesMasterIdLst>
  <p:sldIdLst>
    <p:sldId id="285" r:id="rId5"/>
    <p:sldId id="286" r:id="rId6"/>
    <p:sldId id="281" r:id="rId7"/>
    <p:sldId id="287" r:id="rId8"/>
    <p:sldId id="299" r:id="rId9"/>
    <p:sldId id="271" r:id="rId10"/>
    <p:sldId id="288" r:id="rId11"/>
    <p:sldId id="289" r:id="rId12"/>
    <p:sldId id="290" r:id="rId13"/>
    <p:sldId id="292" r:id="rId14"/>
    <p:sldId id="293" r:id="rId15"/>
    <p:sldId id="300" r:id="rId16"/>
    <p:sldId id="294" r:id="rId17"/>
    <p:sldId id="295" r:id="rId18"/>
    <p:sldId id="297" r:id="rId19"/>
    <p:sldId id="257" r:id="rId20"/>
    <p:sldId id="258" r:id="rId21"/>
    <p:sldId id="298" r:id="rId22"/>
  </p:sldIdLst>
  <p:sldSz cx="18288000" cy="10287000"/>
  <p:notesSz cx="6807200" cy="9939338"/>
  <p:embeddedFontLst>
    <p:embeddedFont>
      <p:font typeface="Roboto Condensed 1" panose="020B0604020202020204" charset="0"/>
      <p:regular r:id="rId24"/>
    </p:embeddedFont>
    <p:embeddedFont>
      <p:font typeface="Roboto Condensed 2" panose="020B0604020202020204" charset="0"/>
      <p:regular r:id="rId25"/>
    </p:embeddedFont>
    <p:embeddedFont>
      <p:font typeface="Roboto Condensed Light" panose="02000000000000000000" pitchFamily="2" charset="0"/>
      <p:regular r:id="rId26"/>
      <p: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F79646"/>
    <a:srgbClr val="9BBB59"/>
    <a:srgbClr val="BCE2FE"/>
    <a:srgbClr val="F3F0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A35634-B5E4-4819-8510-248EA9A15A71}" v="37" dt="2026-01-27T03:14:05.6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161" autoAdjust="0"/>
  </p:normalViewPr>
  <p:slideViewPr>
    <p:cSldViewPr>
      <p:cViewPr varScale="1">
        <p:scale>
          <a:sx n="67" d="100"/>
          <a:sy n="67" d="100"/>
        </p:scale>
        <p:origin x="72"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procurementaustralasia.sharepoint.com/sites/intranet/strategicsourcing/Contracts_Series/06.%20Mohsin%20Ali/Market/ASX%20Energy%20futures%20summar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procurementaustralasia.sharepoint.com/sites/intranet/strategicsourcing/Contracts_Series/06.%20Mohsin%20Ali/Market/ASX%20Energy%20futures%20summar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procurementaustralasia.sharepoint.com/sites/intranet/strategicsourcing/Contracts_Series/06.%20Mohsin%20Ali/Market/ASX%20Energy%20futures%20summar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procurementaustralasia.sharepoint.com/sites/intranet/strategicsourcing/Contracts_Series/06.%20Mohsin%20Ali/Market/Gas%20price%20tracking.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procurementaustralasia.sharepoint.com/sites/intranet/strategicsourcing/Contracts_Series/06.%20Mohsin%20Ali/Market/ASX%20Energy%20futures%20summary.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procurementaustralasia.sharepoint.com/sites/intranet/strategicsourcing/Contracts_Series/06.%20Mohsin%20Ali/Market/Open%20NEM%20data.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spc="0" baseline="0">
                <a:solidFill>
                  <a:schemeClr val="tx1">
                    <a:lumMod val="65000"/>
                    <a:lumOff val="35000"/>
                  </a:schemeClr>
                </a:solidFill>
                <a:latin typeface="Calibi"/>
                <a:ea typeface="+mn-ea"/>
                <a:cs typeface="+mn-cs"/>
              </a:defRPr>
            </a:pPr>
            <a:r>
              <a:rPr lang="en-AU" sz="2200"/>
              <a:t>NSW FY27</a:t>
            </a:r>
          </a:p>
        </c:rich>
      </c:tx>
      <c:overlay val="0"/>
      <c:spPr>
        <a:noFill/>
        <a:ln>
          <a:noFill/>
        </a:ln>
        <a:effectLst/>
      </c:spPr>
      <c:txPr>
        <a:bodyPr rot="0" spcFirstLastPara="1" vertOverflow="ellipsis" vert="horz" wrap="square" anchor="ctr" anchorCtr="1"/>
        <a:lstStyle/>
        <a:p>
          <a:pPr>
            <a:defRPr sz="2200" b="0" i="0" u="none" strike="noStrike" kern="1200" spc="0" baseline="0">
              <a:solidFill>
                <a:schemeClr val="tx1">
                  <a:lumMod val="65000"/>
                  <a:lumOff val="35000"/>
                </a:schemeClr>
              </a:solidFill>
              <a:latin typeface="Calibi"/>
              <a:ea typeface="+mn-ea"/>
              <a:cs typeface="+mn-cs"/>
            </a:defRPr>
          </a:pPr>
          <a:endParaRPr lang="en-US"/>
        </a:p>
      </c:txPr>
    </c:title>
    <c:autoTitleDeleted val="0"/>
    <c:plotArea>
      <c:layout/>
      <c:barChart>
        <c:barDir val="col"/>
        <c:grouping val="clustered"/>
        <c:varyColors val="0"/>
        <c:ser>
          <c:idx val="0"/>
          <c:order val="0"/>
          <c:tx>
            <c:strRef>
              <c:f>'Summary stats'!$B$18</c:f>
              <c:strCache>
                <c:ptCount val="1"/>
                <c:pt idx="0">
                  <c:v>NSW FY27</c:v>
                </c:pt>
              </c:strCache>
            </c:strRef>
          </c:tx>
          <c:spPr>
            <a:solidFill>
              <a:schemeClr val="accent1"/>
            </a:solidFill>
            <a:ln>
              <a:noFill/>
            </a:ln>
            <a:effectLst/>
          </c:spPr>
          <c:invertIfNegative val="0"/>
          <c:dPt>
            <c:idx val="4"/>
            <c:invertIfNegative val="0"/>
            <c:bubble3D val="0"/>
            <c:spPr>
              <a:solidFill>
                <a:schemeClr val="accent2"/>
              </a:solidFill>
              <a:ln>
                <a:noFill/>
              </a:ln>
              <a:effectLst/>
            </c:spPr>
            <c:extLst>
              <c:ext xmlns:c16="http://schemas.microsoft.com/office/drawing/2014/chart" uri="{C3380CC4-5D6E-409C-BE32-E72D297353CC}">
                <c16:uniqueId val="{00000001-F0C1-4B6D-A12F-542E005620D3}"/>
              </c:ext>
            </c:extLst>
          </c:dPt>
          <c:dLbls>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bg1"/>
                    </a:solidFill>
                    <a:latin typeface="Calibi"/>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stats'!$C$17:$G$17</c:f>
              <c:strCache>
                <c:ptCount val="5"/>
                <c:pt idx="0">
                  <c:v>12 mths ago</c:v>
                </c:pt>
                <c:pt idx="1">
                  <c:v>9 mths ago</c:v>
                </c:pt>
                <c:pt idx="2">
                  <c:v>6 mths ago</c:v>
                </c:pt>
                <c:pt idx="3">
                  <c:v>3 mths ago</c:v>
                </c:pt>
                <c:pt idx="4">
                  <c:v>Latest</c:v>
                </c:pt>
              </c:strCache>
            </c:strRef>
          </c:cat>
          <c:val>
            <c:numRef>
              <c:f>'Summary stats'!$C$18:$G$18</c:f>
              <c:numCache>
                <c:formatCode>"$"#,##0</c:formatCode>
                <c:ptCount val="5"/>
                <c:pt idx="0">
                  <c:v>122.65</c:v>
                </c:pt>
                <c:pt idx="1">
                  <c:v>119.2</c:v>
                </c:pt>
                <c:pt idx="2">
                  <c:v>115.85</c:v>
                </c:pt>
                <c:pt idx="3">
                  <c:v>116.36</c:v>
                </c:pt>
                <c:pt idx="4">
                  <c:v>99.38</c:v>
                </c:pt>
              </c:numCache>
            </c:numRef>
          </c:val>
          <c:extLst>
            <c:ext xmlns:c16="http://schemas.microsoft.com/office/drawing/2014/chart" uri="{C3380CC4-5D6E-409C-BE32-E72D297353CC}">
              <c16:uniqueId val="{00000002-F0C1-4B6D-A12F-542E005620D3}"/>
            </c:ext>
          </c:extLst>
        </c:ser>
        <c:dLbls>
          <c:dLblPos val="ctr"/>
          <c:showLegendKey val="0"/>
          <c:showVal val="1"/>
          <c:showCatName val="0"/>
          <c:showSerName val="0"/>
          <c:showPercent val="0"/>
          <c:showBubbleSize val="0"/>
        </c:dLbls>
        <c:gapWidth val="0"/>
        <c:overlap val="-27"/>
        <c:axId val="1010778544"/>
        <c:axId val="1010779984"/>
      </c:barChart>
      <c:catAx>
        <c:axId val="10107785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Calibi"/>
                <a:ea typeface="+mn-ea"/>
                <a:cs typeface="+mn-cs"/>
              </a:defRPr>
            </a:pPr>
            <a:endParaRPr lang="en-US"/>
          </a:p>
        </c:txPr>
        <c:crossAx val="1010779984"/>
        <c:crosses val="autoZero"/>
        <c:auto val="1"/>
        <c:lblAlgn val="ctr"/>
        <c:lblOffset val="100"/>
        <c:noMultiLvlLbl val="0"/>
      </c:catAx>
      <c:valAx>
        <c:axId val="1010779984"/>
        <c:scaling>
          <c:orientation val="minMax"/>
          <c:max val="130"/>
        </c:scaling>
        <c:delete val="1"/>
        <c:axPos val="l"/>
        <c:numFmt formatCode="&quot;$&quot;#,##0" sourceLinked="1"/>
        <c:majorTickMark val="out"/>
        <c:minorTickMark val="none"/>
        <c:tickLblPos val="nextTo"/>
        <c:crossAx val="1010778544"/>
        <c:crosses val="autoZero"/>
        <c:crossBetween val="between"/>
      </c:valAx>
      <c:spPr>
        <a:noFill/>
        <a:ln w="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i"/>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libi"/>
                <a:ea typeface="+mn-ea"/>
                <a:cs typeface="+mn-cs"/>
              </a:defRPr>
            </a:pPr>
            <a:r>
              <a:rPr lang="en-AU" sz="2200"/>
              <a:t>QLD FY27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libi"/>
              <a:ea typeface="+mn-ea"/>
              <a:cs typeface="+mn-cs"/>
            </a:defRPr>
          </a:pPr>
          <a:endParaRPr lang="en-US"/>
        </a:p>
      </c:txPr>
    </c:title>
    <c:autoTitleDeleted val="0"/>
    <c:plotArea>
      <c:layout/>
      <c:barChart>
        <c:barDir val="col"/>
        <c:grouping val="clustered"/>
        <c:varyColors val="0"/>
        <c:ser>
          <c:idx val="0"/>
          <c:order val="0"/>
          <c:tx>
            <c:strRef>
              <c:f>'Summary stats'!$B$23</c:f>
              <c:strCache>
                <c:ptCount val="1"/>
                <c:pt idx="0">
                  <c:v>QLD FY27</c:v>
                </c:pt>
              </c:strCache>
            </c:strRef>
          </c:tx>
          <c:spPr>
            <a:solidFill>
              <a:schemeClr val="accent1"/>
            </a:solidFill>
            <a:ln>
              <a:noFill/>
            </a:ln>
            <a:effectLst/>
          </c:spPr>
          <c:invertIfNegative val="0"/>
          <c:dPt>
            <c:idx val="4"/>
            <c:invertIfNegative val="0"/>
            <c:bubble3D val="0"/>
            <c:spPr>
              <a:solidFill>
                <a:schemeClr val="accent2"/>
              </a:solidFill>
              <a:ln>
                <a:noFill/>
              </a:ln>
              <a:effectLst/>
            </c:spPr>
            <c:extLst>
              <c:ext xmlns:c16="http://schemas.microsoft.com/office/drawing/2014/chart" uri="{C3380CC4-5D6E-409C-BE32-E72D297353CC}">
                <c16:uniqueId val="{00000001-3D2C-4661-805E-72E5082B4FC4}"/>
              </c:ext>
            </c:extLst>
          </c:dPt>
          <c:dLbls>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bg1"/>
                    </a:solidFill>
                    <a:latin typeface="Calibi"/>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stats'!$C$17:$G$17</c:f>
              <c:strCache>
                <c:ptCount val="5"/>
                <c:pt idx="0">
                  <c:v>12 mths ago</c:v>
                </c:pt>
                <c:pt idx="1">
                  <c:v>9 mths ago</c:v>
                </c:pt>
                <c:pt idx="2">
                  <c:v>6 mths ago</c:v>
                </c:pt>
                <c:pt idx="3">
                  <c:v>3 mths ago</c:v>
                </c:pt>
                <c:pt idx="4">
                  <c:v>Latest</c:v>
                </c:pt>
              </c:strCache>
            </c:strRef>
          </c:cat>
          <c:val>
            <c:numRef>
              <c:f>'Summary stats'!$C$23:$G$23</c:f>
              <c:numCache>
                <c:formatCode>"$"#,##0</c:formatCode>
                <c:ptCount val="5"/>
                <c:pt idx="0">
                  <c:v>102.83</c:v>
                </c:pt>
                <c:pt idx="1">
                  <c:v>99.68</c:v>
                </c:pt>
                <c:pt idx="2">
                  <c:v>98.64</c:v>
                </c:pt>
                <c:pt idx="3">
                  <c:v>100.72</c:v>
                </c:pt>
                <c:pt idx="4">
                  <c:v>83.4</c:v>
                </c:pt>
              </c:numCache>
            </c:numRef>
          </c:val>
          <c:extLst>
            <c:ext xmlns:c16="http://schemas.microsoft.com/office/drawing/2014/chart" uri="{C3380CC4-5D6E-409C-BE32-E72D297353CC}">
              <c16:uniqueId val="{00000002-3D2C-4661-805E-72E5082B4FC4}"/>
            </c:ext>
          </c:extLst>
        </c:ser>
        <c:dLbls>
          <c:dLblPos val="ctr"/>
          <c:showLegendKey val="0"/>
          <c:showVal val="1"/>
          <c:showCatName val="0"/>
          <c:showSerName val="0"/>
          <c:showPercent val="0"/>
          <c:showBubbleSize val="0"/>
        </c:dLbls>
        <c:gapWidth val="0"/>
        <c:overlap val="-27"/>
        <c:axId val="1010778544"/>
        <c:axId val="1010779984"/>
      </c:barChart>
      <c:catAx>
        <c:axId val="10107785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Calibi"/>
                <a:ea typeface="+mn-ea"/>
                <a:cs typeface="+mn-cs"/>
              </a:defRPr>
            </a:pPr>
            <a:endParaRPr lang="en-US"/>
          </a:p>
        </c:txPr>
        <c:crossAx val="1010779984"/>
        <c:crosses val="autoZero"/>
        <c:auto val="1"/>
        <c:lblAlgn val="ctr"/>
        <c:lblOffset val="100"/>
        <c:noMultiLvlLbl val="0"/>
      </c:catAx>
      <c:valAx>
        <c:axId val="1010779984"/>
        <c:scaling>
          <c:orientation val="minMax"/>
          <c:max val="110"/>
        </c:scaling>
        <c:delete val="1"/>
        <c:axPos val="l"/>
        <c:numFmt formatCode="&quot;$&quot;#,##0" sourceLinked="1"/>
        <c:majorTickMark val="out"/>
        <c:minorTickMark val="none"/>
        <c:tickLblPos val="nextTo"/>
        <c:crossAx val="1010778544"/>
        <c:crosses val="autoZero"/>
        <c:crossBetween val="between"/>
      </c:valAx>
      <c:spPr>
        <a:noFill/>
        <a:ln w="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i"/>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libi"/>
                <a:ea typeface="+mn-ea"/>
                <a:cs typeface="+mn-cs"/>
              </a:defRPr>
            </a:pPr>
            <a:r>
              <a:rPr lang="en-AU" sz="2200"/>
              <a:t>VIC FY27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libi"/>
              <a:ea typeface="+mn-ea"/>
              <a:cs typeface="+mn-cs"/>
            </a:defRPr>
          </a:pPr>
          <a:endParaRPr lang="en-US"/>
        </a:p>
      </c:txPr>
    </c:title>
    <c:autoTitleDeleted val="0"/>
    <c:plotArea>
      <c:layout/>
      <c:barChart>
        <c:barDir val="col"/>
        <c:grouping val="clustered"/>
        <c:varyColors val="0"/>
        <c:ser>
          <c:idx val="0"/>
          <c:order val="0"/>
          <c:tx>
            <c:strRef>
              <c:f>'Summary stats'!$B$28</c:f>
              <c:strCache>
                <c:ptCount val="1"/>
                <c:pt idx="0">
                  <c:v>VIC FY27</c:v>
                </c:pt>
              </c:strCache>
            </c:strRef>
          </c:tx>
          <c:spPr>
            <a:solidFill>
              <a:schemeClr val="accent1"/>
            </a:solidFill>
            <a:ln>
              <a:noFill/>
            </a:ln>
            <a:effectLst/>
          </c:spPr>
          <c:invertIfNegative val="0"/>
          <c:dPt>
            <c:idx val="4"/>
            <c:invertIfNegative val="0"/>
            <c:bubble3D val="0"/>
            <c:spPr>
              <a:solidFill>
                <a:schemeClr val="accent2"/>
              </a:solidFill>
              <a:ln>
                <a:noFill/>
              </a:ln>
              <a:effectLst/>
            </c:spPr>
            <c:extLst>
              <c:ext xmlns:c16="http://schemas.microsoft.com/office/drawing/2014/chart" uri="{C3380CC4-5D6E-409C-BE32-E72D297353CC}">
                <c16:uniqueId val="{00000001-466C-459B-BE4C-D07E4297099D}"/>
              </c:ext>
            </c:extLst>
          </c:dPt>
          <c:dLbls>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bg1"/>
                    </a:solidFill>
                    <a:latin typeface="Calibi"/>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stats'!$C$17:$G$17</c:f>
              <c:strCache>
                <c:ptCount val="5"/>
                <c:pt idx="0">
                  <c:v>12 mths ago</c:v>
                </c:pt>
                <c:pt idx="1">
                  <c:v>9 mths ago</c:v>
                </c:pt>
                <c:pt idx="2">
                  <c:v>6 mths ago</c:v>
                </c:pt>
                <c:pt idx="3">
                  <c:v>3 mths ago</c:v>
                </c:pt>
                <c:pt idx="4">
                  <c:v>Latest</c:v>
                </c:pt>
              </c:strCache>
            </c:strRef>
          </c:cat>
          <c:val>
            <c:numRef>
              <c:f>'Summary stats'!$C$28:$G$28</c:f>
              <c:numCache>
                <c:formatCode>"$"#,##0</c:formatCode>
                <c:ptCount val="5"/>
                <c:pt idx="0">
                  <c:v>73.13</c:v>
                </c:pt>
                <c:pt idx="1">
                  <c:v>76.95</c:v>
                </c:pt>
                <c:pt idx="2">
                  <c:v>76.459999999999994</c:v>
                </c:pt>
                <c:pt idx="3">
                  <c:v>77.28</c:v>
                </c:pt>
                <c:pt idx="4">
                  <c:v>73.040000000000006</c:v>
                </c:pt>
              </c:numCache>
            </c:numRef>
          </c:val>
          <c:extLst>
            <c:ext xmlns:c16="http://schemas.microsoft.com/office/drawing/2014/chart" uri="{C3380CC4-5D6E-409C-BE32-E72D297353CC}">
              <c16:uniqueId val="{00000002-466C-459B-BE4C-D07E4297099D}"/>
            </c:ext>
          </c:extLst>
        </c:ser>
        <c:dLbls>
          <c:dLblPos val="ctr"/>
          <c:showLegendKey val="0"/>
          <c:showVal val="1"/>
          <c:showCatName val="0"/>
          <c:showSerName val="0"/>
          <c:showPercent val="0"/>
          <c:showBubbleSize val="0"/>
        </c:dLbls>
        <c:gapWidth val="0"/>
        <c:overlap val="-27"/>
        <c:axId val="1010778544"/>
        <c:axId val="1010779984"/>
      </c:barChart>
      <c:catAx>
        <c:axId val="10107785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Calibi"/>
                <a:ea typeface="+mn-ea"/>
                <a:cs typeface="+mn-cs"/>
              </a:defRPr>
            </a:pPr>
            <a:endParaRPr lang="en-US"/>
          </a:p>
        </c:txPr>
        <c:crossAx val="1010779984"/>
        <c:crosses val="autoZero"/>
        <c:auto val="1"/>
        <c:lblAlgn val="ctr"/>
        <c:lblOffset val="100"/>
        <c:noMultiLvlLbl val="0"/>
      </c:catAx>
      <c:valAx>
        <c:axId val="1010779984"/>
        <c:scaling>
          <c:orientation val="minMax"/>
          <c:max val="80"/>
          <c:min val="0"/>
        </c:scaling>
        <c:delete val="1"/>
        <c:axPos val="l"/>
        <c:numFmt formatCode="&quot;$&quot;#,##0" sourceLinked="1"/>
        <c:majorTickMark val="out"/>
        <c:minorTickMark val="none"/>
        <c:tickLblPos val="nextTo"/>
        <c:crossAx val="1010778544"/>
        <c:crosses val="autoZero"/>
        <c:crossBetween val="between"/>
      </c:valAx>
      <c:spPr>
        <a:noFill/>
        <a:ln w="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i"/>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Sheet1!$C$3</c:f>
              <c:strCache>
                <c:ptCount val="1"/>
                <c:pt idx="0">
                  <c:v>$/GJ</c:v>
                </c:pt>
              </c:strCache>
            </c:strRef>
          </c:tx>
          <c:spPr>
            <a:solidFill>
              <a:schemeClr val="accent3">
                <a:lumMod val="75000"/>
              </a:schemeClr>
            </a:solidFill>
            <a:ln>
              <a:noFill/>
            </a:ln>
            <a:effectLst/>
          </c:spPr>
          <c:invertIfNegative val="0"/>
          <c:dPt>
            <c:idx val="3"/>
            <c:invertIfNegative val="0"/>
            <c:bubble3D val="0"/>
            <c:spPr>
              <a:solidFill>
                <a:schemeClr val="accent6">
                  <a:lumMod val="75000"/>
                </a:schemeClr>
              </a:solidFill>
              <a:ln>
                <a:noFill/>
              </a:ln>
              <a:effectLst/>
            </c:spPr>
            <c:extLst>
              <c:ext xmlns:c16="http://schemas.microsoft.com/office/drawing/2014/chart" uri="{C3380CC4-5D6E-409C-BE32-E72D297353CC}">
                <c16:uniqueId val="{00000001-B136-42D5-BCC5-EC4546A0B58A}"/>
              </c:ext>
            </c:extLst>
          </c:dPt>
          <c:dLbls>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Sheet1!$B$4:$B$7</c:f>
              <c:strCache>
                <c:ptCount val="4"/>
                <c:pt idx="0">
                  <c:v>1H CAL24</c:v>
                </c:pt>
                <c:pt idx="1">
                  <c:v>2H CAL24</c:v>
                </c:pt>
                <c:pt idx="2">
                  <c:v>1H CAL25</c:v>
                </c:pt>
                <c:pt idx="3">
                  <c:v>2H CAL25</c:v>
                </c:pt>
              </c:strCache>
            </c:strRef>
          </c:cat>
          <c:val>
            <c:numRef>
              <c:f>Sheet1!$C$4:$C$7</c:f>
              <c:numCache>
                <c:formatCode>"$"#,##0.00</c:formatCode>
                <c:ptCount val="4"/>
                <c:pt idx="0">
                  <c:v>16.3</c:v>
                </c:pt>
                <c:pt idx="1">
                  <c:v>15.21</c:v>
                </c:pt>
                <c:pt idx="2">
                  <c:v>14.43</c:v>
                </c:pt>
                <c:pt idx="3">
                  <c:v>14.87</c:v>
                </c:pt>
              </c:numCache>
            </c:numRef>
          </c:val>
          <c:extLst>
            <c:ext xmlns:c16="http://schemas.microsoft.com/office/drawing/2014/chart" uri="{C3380CC4-5D6E-409C-BE32-E72D297353CC}">
              <c16:uniqueId val="{00000002-B136-42D5-BCC5-EC4546A0B58A}"/>
            </c:ext>
          </c:extLst>
        </c:ser>
        <c:dLbls>
          <c:showLegendKey val="0"/>
          <c:showVal val="0"/>
          <c:showCatName val="0"/>
          <c:showSerName val="0"/>
          <c:showPercent val="0"/>
          <c:showBubbleSize val="0"/>
        </c:dLbls>
        <c:gapWidth val="0"/>
        <c:axId val="208394752"/>
        <c:axId val="208396192"/>
      </c:barChart>
      <c:catAx>
        <c:axId val="208394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8396192"/>
        <c:crosses val="autoZero"/>
        <c:auto val="1"/>
        <c:lblAlgn val="ctr"/>
        <c:lblOffset val="100"/>
        <c:noMultiLvlLbl val="0"/>
      </c:catAx>
      <c:valAx>
        <c:axId val="208396192"/>
        <c:scaling>
          <c:orientation val="minMax"/>
        </c:scaling>
        <c:delete val="1"/>
        <c:axPos val="l"/>
        <c:numFmt formatCode="&quot;$&quot;#,##0.00" sourceLinked="1"/>
        <c:majorTickMark val="none"/>
        <c:minorTickMark val="none"/>
        <c:tickLblPos val="nextTo"/>
        <c:crossAx val="2083947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n-lt"/>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[ASX Energy futures summary.xlsx]Sheet2!PivotTable2</c:name>
    <c:fmtId val="37"/>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4"/>
        <c:spPr>
          <a:solidFill>
            <a:schemeClr val="accent1"/>
          </a:solidFill>
          <a:ln w="50800" cap="rnd">
            <a:solidFill>
              <a:schemeClr val="accent1">
                <a:lumMod val="20000"/>
                <a:lumOff val="8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5"/>
        <c:spPr>
          <a:solidFill>
            <a:schemeClr val="accent1"/>
          </a:solidFill>
          <a:ln w="50800" cap="rnd">
            <a:solidFill>
              <a:schemeClr val="accent1">
                <a:lumMod val="40000"/>
                <a:lumOff val="6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Condensed Regular (Body)"/>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6"/>
        <c:spPr>
          <a:solidFill>
            <a:schemeClr val="accent1"/>
          </a:solidFill>
          <a:ln w="50800" cap="rnd">
            <a:solidFill>
              <a:schemeClr val="tx2">
                <a:lumMod val="50000"/>
                <a:lumOff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Condensed Regular (Body)"/>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7"/>
        <c:spPr>
          <a:solidFill>
            <a:schemeClr val="accent1"/>
          </a:solidFill>
          <a:ln w="50800" cap="rnd">
            <a:solidFill>
              <a:schemeClr val="tx2">
                <a:lumMod val="75000"/>
                <a:lumOff val="2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Condensed Regular (Body)"/>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2"/>
        <c:spPr>
          <a:solidFill>
            <a:schemeClr val="accent1"/>
          </a:solidFill>
          <a:ln w="50800" cap="rnd">
            <a:solidFill>
              <a:schemeClr val="accent5">
                <a:lumMod val="20000"/>
                <a:lumOff val="8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3"/>
        <c:spPr>
          <a:solidFill>
            <a:schemeClr val="accent1"/>
          </a:solidFill>
          <a:ln w="50800" cap="rnd">
            <a:solidFill>
              <a:schemeClr val="accent6">
                <a:lumMod val="20000"/>
                <a:lumOff val="8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Condensed Regular (Body)"/>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4"/>
        <c:spPr>
          <a:solidFill>
            <a:schemeClr val="accent1"/>
          </a:solidFill>
          <a:ln w="50800" cap="rnd">
            <a:solidFill>
              <a:schemeClr val="accent6">
                <a:lumMod val="60000"/>
                <a:lumOff val="4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Condensed Regular (Body)"/>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5"/>
        <c:spPr>
          <a:solidFill>
            <a:schemeClr val="accent1"/>
          </a:solidFill>
          <a:ln w="508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Condensed Regular (Body)"/>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0"/>
        <c:spPr>
          <a:solidFill>
            <a:schemeClr val="accent1"/>
          </a:solidFill>
          <a:ln w="50800" cap="rnd">
            <a:solidFill>
              <a:schemeClr val="accent6">
                <a:lumMod val="20000"/>
                <a:lumOff val="8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1"/>
        <c:spPr>
          <a:solidFill>
            <a:schemeClr val="accent1"/>
          </a:solidFill>
          <a:ln w="50800" cap="rnd">
            <a:solidFill>
              <a:schemeClr val="accent2">
                <a:lumMod val="40000"/>
                <a:lumOff val="6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Condensed Regular (Body)"/>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2"/>
        <c:spPr>
          <a:solidFill>
            <a:schemeClr val="accent1"/>
          </a:solidFill>
          <a:ln w="50800" cap="rnd">
            <a:solidFill>
              <a:srgbClr val="FFC000"/>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Condensed Regular (Body)"/>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3"/>
        <c:spPr>
          <a:solidFill>
            <a:schemeClr val="accent1"/>
          </a:solidFill>
          <a:ln w="50800"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Condensed Regular (Body)"/>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4"/>
        <c:spPr>
          <a:solidFill>
            <a:schemeClr val="accent1"/>
          </a:solidFill>
          <a:ln w="50800" cap="rnd">
            <a:solidFill>
              <a:srgbClr val="FFC000"/>
            </a:solidFill>
            <a:round/>
          </a:ln>
          <a:effectLst/>
        </c:spPr>
        <c:marker>
          <c:symbol val="none"/>
        </c:marker>
      </c:pivotFmt>
      <c:pivotFmt>
        <c:idx val="75"/>
        <c:spPr>
          <a:solidFill>
            <a:schemeClr val="accent1"/>
          </a:solidFill>
          <a:ln w="50800" cap="rnd">
            <a:solidFill>
              <a:schemeClr val="accent1">
                <a:lumMod val="40000"/>
                <a:lumOff val="6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Condensed Regular (Body)"/>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6"/>
        <c:spPr>
          <a:solidFill>
            <a:schemeClr val="accent1"/>
          </a:solidFill>
          <a:ln w="50800" cap="rnd">
            <a:solidFill>
              <a:schemeClr val="tx2">
                <a:lumMod val="50000"/>
                <a:lumOff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Condensed Regular (Body)"/>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7"/>
        <c:spPr>
          <a:solidFill>
            <a:schemeClr val="accent1"/>
          </a:solidFill>
          <a:ln w="50800" cap="rnd">
            <a:solidFill>
              <a:schemeClr val="tx2">
                <a:lumMod val="75000"/>
                <a:lumOff val="2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Condensed Regular (Body)"/>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8"/>
        <c:spPr>
          <a:solidFill>
            <a:schemeClr val="accent1"/>
          </a:solidFill>
          <a:ln w="50800" cap="rnd">
            <a:solidFill>
              <a:schemeClr val="accent6">
                <a:lumMod val="40000"/>
                <a:lumOff val="6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Condensed Regular (Body)"/>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9"/>
        <c:spPr>
          <a:solidFill>
            <a:schemeClr val="accent1"/>
          </a:solidFill>
          <a:ln w="50800" cap="rnd">
            <a:solidFill>
              <a:schemeClr val="accent6">
                <a:lumMod val="60000"/>
                <a:lumOff val="4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Condensed Regular (Body)"/>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0"/>
        <c:spPr>
          <a:solidFill>
            <a:schemeClr val="accent1"/>
          </a:solidFill>
          <a:ln w="508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Condensed Regular (Body)"/>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1"/>
        <c:spPr>
          <a:solidFill>
            <a:schemeClr val="accent1"/>
          </a:solidFill>
          <a:ln w="50800" cap="rnd">
            <a:solidFill>
              <a:schemeClr val="accent2">
                <a:lumMod val="40000"/>
                <a:lumOff val="6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Condensed Regular (Body)"/>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2"/>
        <c:spPr>
          <a:solidFill>
            <a:schemeClr val="accent1"/>
          </a:solidFill>
          <a:ln w="50800" cap="rnd">
            <a:solidFill>
              <a:schemeClr val="accent2">
                <a:lumMod val="60000"/>
                <a:lumOff val="4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Condensed Regular (Body)"/>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3"/>
        <c:spPr>
          <a:solidFill>
            <a:schemeClr val="accent1"/>
          </a:solidFill>
          <a:ln w="50800" cap="rnd">
            <a:solidFill>
              <a:schemeClr val="accent2">
                <a:lumMod val="60000"/>
                <a:lumOff val="40000"/>
              </a:schemeClr>
            </a:solidFill>
            <a:round/>
          </a:ln>
          <a:effectLst/>
        </c:spPr>
        <c:marker>
          <c:symbol val="none"/>
        </c:marker>
      </c:pivotFmt>
      <c:pivotFmt>
        <c:idx val="84"/>
        <c:spPr>
          <a:solidFill>
            <a:schemeClr val="accent1"/>
          </a:solidFill>
          <a:ln w="50800"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Condensed Regular (Body)"/>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5"/>
        <c:spPr>
          <a:solidFill>
            <a:schemeClr val="accent1"/>
          </a:solidFill>
          <a:ln w="50800" cap="rnd">
            <a:solidFill>
              <a:schemeClr val="accent1">
                <a:lumMod val="40000"/>
                <a:lumOff val="6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Condensed Regular (Body)"/>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6"/>
        <c:spPr>
          <a:solidFill>
            <a:schemeClr val="accent1"/>
          </a:solidFill>
          <a:ln w="50800" cap="rnd">
            <a:solidFill>
              <a:schemeClr val="tx2">
                <a:lumMod val="50000"/>
                <a:lumOff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Condensed Regular (Body)"/>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7"/>
        <c:spPr>
          <a:solidFill>
            <a:schemeClr val="accent1"/>
          </a:solidFill>
          <a:ln w="50800" cap="rnd">
            <a:solidFill>
              <a:schemeClr val="tx2">
                <a:lumMod val="75000"/>
                <a:lumOff val="2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Condensed Regular (Body)"/>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8"/>
        <c:spPr>
          <a:solidFill>
            <a:schemeClr val="accent1"/>
          </a:solidFill>
          <a:ln w="50800" cap="rnd">
            <a:solidFill>
              <a:schemeClr val="accent6">
                <a:lumMod val="40000"/>
                <a:lumOff val="6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Condensed Regular (Body)"/>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9"/>
        <c:spPr>
          <a:solidFill>
            <a:schemeClr val="accent1"/>
          </a:solidFill>
          <a:ln w="50800" cap="rnd">
            <a:solidFill>
              <a:schemeClr val="accent6">
                <a:lumMod val="60000"/>
                <a:lumOff val="4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Condensed Regular (Body)"/>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0"/>
        <c:spPr>
          <a:solidFill>
            <a:schemeClr val="accent1"/>
          </a:solidFill>
          <a:ln w="508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Condensed Regular (Body)"/>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1"/>
        <c:spPr>
          <a:solidFill>
            <a:schemeClr val="accent1"/>
          </a:solidFill>
          <a:ln w="50800" cap="rnd">
            <a:solidFill>
              <a:schemeClr val="accent2">
                <a:lumMod val="40000"/>
                <a:lumOff val="6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Condensed Regular (Body)"/>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2"/>
        <c:spPr>
          <a:solidFill>
            <a:schemeClr val="accent1"/>
          </a:solidFill>
          <a:ln w="50800" cap="rnd">
            <a:solidFill>
              <a:schemeClr val="accent2">
                <a:lumMod val="60000"/>
                <a:lumOff val="4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Condensed Regular (Body)"/>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3"/>
        <c:spPr>
          <a:solidFill>
            <a:schemeClr val="accent1"/>
          </a:solidFill>
          <a:ln w="50800" cap="rnd">
            <a:solidFill>
              <a:schemeClr val="accent2">
                <a:lumMod val="60000"/>
                <a:lumOff val="40000"/>
              </a:schemeClr>
            </a:solidFill>
            <a:round/>
          </a:ln>
          <a:effectLst/>
        </c:spPr>
        <c:marker>
          <c:symbol val="none"/>
        </c:marker>
      </c:pivotFmt>
      <c:pivotFmt>
        <c:idx val="94"/>
        <c:spPr>
          <a:solidFill>
            <a:schemeClr val="accent1"/>
          </a:solidFill>
          <a:ln w="50800"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Condensed Regular (Body)"/>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5"/>
        <c:spPr>
          <a:solidFill>
            <a:schemeClr val="accent1"/>
          </a:solidFill>
          <a:ln w="50800" cap="rnd">
            <a:solidFill>
              <a:schemeClr val="accent1">
                <a:lumMod val="40000"/>
                <a:lumOff val="6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Condensed Regular (Body)"/>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6"/>
        <c:spPr>
          <a:solidFill>
            <a:schemeClr val="accent1"/>
          </a:solidFill>
          <a:ln w="50800" cap="rnd">
            <a:solidFill>
              <a:schemeClr val="tx2">
                <a:lumMod val="50000"/>
                <a:lumOff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Condensed Regular (Body)"/>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50800" cap="rnd">
            <a:solidFill>
              <a:schemeClr val="tx2">
                <a:lumMod val="75000"/>
                <a:lumOff val="2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Condensed Regular (Body)"/>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50800" cap="rnd">
            <a:solidFill>
              <a:schemeClr val="accent6">
                <a:lumMod val="40000"/>
                <a:lumOff val="6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Condensed Regular (Body)"/>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50800" cap="rnd">
            <a:solidFill>
              <a:schemeClr val="accent6">
                <a:lumMod val="60000"/>
                <a:lumOff val="4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Condensed Regular (Body)"/>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508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Condensed Regular (Body)"/>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50800" cap="rnd">
            <a:solidFill>
              <a:schemeClr val="accent2">
                <a:lumMod val="40000"/>
                <a:lumOff val="6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Condensed Regular (Body)"/>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50800" cap="rnd">
            <a:solidFill>
              <a:schemeClr val="accent2">
                <a:lumMod val="60000"/>
                <a:lumOff val="4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Condensed Regular (Body)"/>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50800" cap="rnd">
            <a:solidFill>
              <a:schemeClr val="accent2">
                <a:lumMod val="60000"/>
                <a:lumOff val="40000"/>
              </a:schemeClr>
            </a:solidFill>
            <a:round/>
          </a:ln>
          <a:effectLst/>
        </c:spPr>
        <c:marker>
          <c:symbol val="none"/>
        </c:marker>
      </c:pivotFmt>
      <c:pivotFmt>
        <c:idx val="104"/>
        <c:spPr>
          <a:solidFill>
            <a:schemeClr val="accent1"/>
          </a:solidFill>
          <a:ln w="50800"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Condensed Regular (Body)"/>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Sheet2!$B$1:$B$2</c:f>
              <c:strCache>
                <c:ptCount val="1"/>
                <c:pt idx="0">
                  <c:v>NSW FY27</c:v>
                </c:pt>
              </c:strCache>
            </c:strRef>
          </c:tx>
          <c:spPr>
            <a:ln w="50800" cap="rnd">
              <a:solidFill>
                <a:schemeClr val="accent1">
                  <a:lumMod val="40000"/>
                  <a:lumOff val="60000"/>
                </a:schemeClr>
              </a:solidFill>
              <a:round/>
            </a:ln>
            <a:effectLst/>
          </c:spPr>
          <c:marker>
            <c:symbol val="none"/>
          </c:marker>
          <c:cat>
            <c:strRef>
              <c:f>Sheet2!$A$3:$A$268</c:f>
              <c:strCache>
                <c:ptCount val="265"/>
                <c:pt idx="0">
                  <c:v>2/01/2025</c:v>
                </c:pt>
                <c:pt idx="1">
                  <c:v>3/01/2025</c:v>
                </c:pt>
                <c:pt idx="2">
                  <c:v>6/01/2025</c:v>
                </c:pt>
                <c:pt idx="3">
                  <c:v>7/01/2025</c:v>
                </c:pt>
                <c:pt idx="4">
                  <c:v>8/01/2025</c:v>
                </c:pt>
                <c:pt idx="5">
                  <c:v>9/01/2025</c:v>
                </c:pt>
                <c:pt idx="6">
                  <c:v>10/01/2025</c:v>
                </c:pt>
                <c:pt idx="7">
                  <c:v>13/01/2025</c:v>
                </c:pt>
                <c:pt idx="8">
                  <c:v>14/01/2025</c:v>
                </c:pt>
                <c:pt idx="9">
                  <c:v>15/01/2025</c:v>
                </c:pt>
                <c:pt idx="10">
                  <c:v>16/01/2025</c:v>
                </c:pt>
                <c:pt idx="11">
                  <c:v>17/01/2025</c:v>
                </c:pt>
                <c:pt idx="12">
                  <c:v>20/01/2025</c:v>
                </c:pt>
                <c:pt idx="13">
                  <c:v>21/01/2025</c:v>
                </c:pt>
                <c:pt idx="14">
                  <c:v>22/01/2025</c:v>
                </c:pt>
                <c:pt idx="15">
                  <c:v>23/01/2025</c:v>
                </c:pt>
                <c:pt idx="16">
                  <c:v>24/01/2025</c:v>
                </c:pt>
                <c:pt idx="17">
                  <c:v>28/01/2025</c:v>
                </c:pt>
                <c:pt idx="18">
                  <c:v>29/01/2025</c:v>
                </c:pt>
                <c:pt idx="19">
                  <c:v>30/01/2025</c:v>
                </c:pt>
                <c:pt idx="20">
                  <c:v>31/01/2025</c:v>
                </c:pt>
                <c:pt idx="21">
                  <c:v>3/02/2025</c:v>
                </c:pt>
                <c:pt idx="22">
                  <c:v>4/02/2025</c:v>
                </c:pt>
                <c:pt idx="23">
                  <c:v>5/02/2025</c:v>
                </c:pt>
                <c:pt idx="24">
                  <c:v>6/02/2025</c:v>
                </c:pt>
                <c:pt idx="25">
                  <c:v>7/02/2025</c:v>
                </c:pt>
                <c:pt idx="26">
                  <c:v>10/02/2025</c:v>
                </c:pt>
                <c:pt idx="27">
                  <c:v>11/02/2025</c:v>
                </c:pt>
                <c:pt idx="28">
                  <c:v>12/02/2025</c:v>
                </c:pt>
                <c:pt idx="29">
                  <c:v>13/02/2025</c:v>
                </c:pt>
                <c:pt idx="30">
                  <c:v>14/02/2025</c:v>
                </c:pt>
                <c:pt idx="31">
                  <c:v>17/02/2025</c:v>
                </c:pt>
                <c:pt idx="32">
                  <c:v>18/02/2025</c:v>
                </c:pt>
                <c:pt idx="33">
                  <c:v>19/02/2025</c:v>
                </c:pt>
                <c:pt idx="34">
                  <c:v>20/02/2025</c:v>
                </c:pt>
                <c:pt idx="35">
                  <c:v>21/02/2025</c:v>
                </c:pt>
                <c:pt idx="36">
                  <c:v>24/02/2025</c:v>
                </c:pt>
                <c:pt idx="37">
                  <c:v>25/02/2025</c:v>
                </c:pt>
                <c:pt idx="38">
                  <c:v>26/02/2025</c:v>
                </c:pt>
                <c:pt idx="39">
                  <c:v>27/02/2025</c:v>
                </c:pt>
                <c:pt idx="40">
                  <c:v>28/02/2025</c:v>
                </c:pt>
                <c:pt idx="41">
                  <c:v>3/03/2025</c:v>
                </c:pt>
                <c:pt idx="42">
                  <c:v>4/03/2025</c:v>
                </c:pt>
                <c:pt idx="43">
                  <c:v>5/03/2025</c:v>
                </c:pt>
                <c:pt idx="44">
                  <c:v>6/03/2025</c:v>
                </c:pt>
                <c:pt idx="45">
                  <c:v>7/03/2025</c:v>
                </c:pt>
                <c:pt idx="46">
                  <c:v>10/03/2025</c:v>
                </c:pt>
                <c:pt idx="47">
                  <c:v>11/03/2025</c:v>
                </c:pt>
                <c:pt idx="48">
                  <c:v>12/03/2025</c:v>
                </c:pt>
                <c:pt idx="49">
                  <c:v>13/03/2025</c:v>
                </c:pt>
                <c:pt idx="50">
                  <c:v>14/03/2025</c:v>
                </c:pt>
                <c:pt idx="51">
                  <c:v>17/03/2025</c:v>
                </c:pt>
                <c:pt idx="52">
                  <c:v>18/03/2025</c:v>
                </c:pt>
                <c:pt idx="53">
                  <c:v>19/03/2025</c:v>
                </c:pt>
                <c:pt idx="54">
                  <c:v>20/03/2025</c:v>
                </c:pt>
                <c:pt idx="55">
                  <c:v>21/03/2025</c:v>
                </c:pt>
                <c:pt idx="56">
                  <c:v>24/03/2025</c:v>
                </c:pt>
                <c:pt idx="57">
                  <c:v>25/03/2025</c:v>
                </c:pt>
                <c:pt idx="58">
                  <c:v>26/03/2025</c:v>
                </c:pt>
                <c:pt idx="59">
                  <c:v>27/03/2025</c:v>
                </c:pt>
                <c:pt idx="60">
                  <c:v>28/03/2025</c:v>
                </c:pt>
                <c:pt idx="61">
                  <c:v>31/03/2025</c:v>
                </c:pt>
                <c:pt idx="62">
                  <c:v>1/04/2025</c:v>
                </c:pt>
                <c:pt idx="63">
                  <c:v>2/04/2025</c:v>
                </c:pt>
                <c:pt idx="64">
                  <c:v>3/04/2025</c:v>
                </c:pt>
                <c:pt idx="65">
                  <c:v>4/04/2025</c:v>
                </c:pt>
                <c:pt idx="66">
                  <c:v>7/04/2025</c:v>
                </c:pt>
                <c:pt idx="67">
                  <c:v>8/04/2025</c:v>
                </c:pt>
                <c:pt idx="68">
                  <c:v>9/04/2025</c:v>
                </c:pt>
                <c:pt idx="69">
                  <c:v>10/04/2025</c:v>
                </c:pt>
                <c:pt idx="70">
                  <c:v>11/04/2025</c:v>
                </c:pt>
                <c:pt idx="71">
                  <c:v>14/04/2025</c:v>
                </c:pt>
                <c:pt idx="72">
                  <c:v>15/04/2025</c:v>
                </c:pt>
                <c:pt idx="73">
                  <c:v>16/04/2025</c:v>
                </c:pt>
                <c:pt idx="74">
                  <c:v>17/04/2025</c:v>
                </c:pt>
                <c:pt idx="75">
                  <c:v>22/04/2025</c:v>
                </c:pt>
                <c:pt idx="76">
                  <c:v>23/04/2025</c:v>
                </c:pt>
                <c:pt idx="77">
                  <c:v>24/04/2025</c:v>
                </c:pt>
                <c:pt idx="78">
                  <c:v>28/04/2025</c:v>
                </c:pt>
                <c:pt idx="79">
                  <c:v>29/04/2025</c:v>
                </c:pt>
                <c:pt idx="80">
                  <c:v>30/04/2025</c:v>
                </c:pt>
                <c:pt idx="81">
                  <c:v>1/05/2025</c:v>
                </c:pt>
                <c:pt idx="82">
                  <c:v>2/05/2025</c:v>
                </c:pt>
                <c:pt idx="83">
                  <c:v>5/05/2025</c:v>
                </c:pt>
                <c:pt idx="84">
                  <c:v>6/05/2025</c:v>
                </c:pt>
                <c:pt idx="85">
                  <c:v>7/05/2025</c:v>
                </c:pt>
                <c:pt idx="86">
                  <c:v>8/05/2025</c:v>
                </c:pt>
                <c:pt idx="87">
                  <c:v>9/05/2025</c:v>
                </c:pt>
                <c:pt idx="88">
                  <c:v>12/05/2025</c:v>
                </c:pt>
                <c:pt idx="89">
                  <c:v>13/05/2025</c:v>
                </c:pt>
                <c:pt idx="90">
                  <c:v>14/05/2025</c:v>
                </c:pt>
                <c:pt idx="91">
                  <c:v>15/05/2025</c:v>
                </c:pt>
                <c:pt idx="92">
                  <c:v>16/05/2025</c:v>
                </c:pt>
                <c:pt idx="93">
                  <c:v>19/05/2025</c:v>
                </c:pt>
                <c:pt idx="94">
                  <c:v>20/05/2025</c:v>
                </c:pt>
                <c:pt idx="95">
                  <c:v>21/05/2025</c:v>
                </c:pt>
                <c:pt idx="96">
                  <c:v>22/05/2025</c:v>
                </c:pt>
                <c:pt idx="97">
                  <c:v>23/05/2025</c:v>
                </c:pt>
                <c:pt idx="98">
                  <c:v>26/05/2025</c:v>
                </c:pt>
                <c:pt idx="99">
                  <c:v>27/05/2025</c:v>
                </c:pt>
                <c:pt idx="100">
                  <c:v>28/05/2025</c:v>
                </c:pt>
                <c:pt idx="101">
                  <c:v>29/05/2025</c:v>
                </c:pt>
                <c:pt idx="102">
                  <c:v>30/05/2025</c:v>
                </c:pt>
                <c:pt idx="103">
                  <c:v>2/06/2025</c:v>
                </c:pt>
                <c:pt idx="104">
                  <c:v>3/06/2025</c:v>
                </c:pt>
                <c:pt idx="105">
                  <c:v>4/06/2025</c:v>
                </c:pt>
                <c:pt idx="106">
                  <c:v>5/06/2025</c:v>
                </c:pt>
                <c:pt idx="107">
                  <c:v>6/06/2025</c:v>
                </c:pt>
                <c:pt idx="108">
                  <c:v>9/06/2025</c:v>
                </c:pt>
                <c:pt idx="109">
                  <c:v>10/06/2025</c:v>
                </c:pt>
                <c:pt idx="110">
                  <c:v>11/06/2025</c:v>
                </c:pt>
                <c:pt idx="111">
                  <c:v>12/06/2025</c:v>
                </c:pt>
                <c:pt idx="112">
                  <c:v>13/06/2025</c:v>
                </c:pt>
                <c:pt idx="113">
                  <c:v>16/06/2025</c:v>
                </c:pt>
                <c:pt idx="114">
                  <c:v>17/06/2025</c:v>
                </c:pt>
                <c:pt idx="115">
                  <c:v>18/06/2025</c:v>
                </c:pt>
                <c:pt idx="116">
                  <c:v>19/06/2025</c:v>
                </c:pt>
                <c:pt idx="117">
                  <c:v>20/06/2025</c:v>
                </c:pt>
                <c:pt idx="118">
                  <c:v>23/06/2025</c:v>
                </c:pt>
                <c:pt idx="119">
                  <c:v>24/06/2025</c:v>
                </c:pt>
                <c:pt idx="120">
                  <c:v>25/06/2025</c:v>
                </c:pt>
                <c:pt idx="121">
                  <c:v>26/06/2025</c:v>
                </c:pt>
                <c:pt idx="122">
                  <c:v>27/06/2025</c:v>
                </c:pt>
                <c:pt idx="123">
                  <c:v>30/06/2025</c:v>
                </c:pt>
                <c:pt idx="124">
                  <c:v>1/07/2025</c:v>
                </c:pt>
                <c:pt idx="125">
                  <c:v>2/07/2025</c:v>
                </c:pt>
                <c:pt idx="126">
                  <c:v>3/07/2025</c:v>
                </c:pt>
                <c:pt idx="127">
                  <c:v>4/07/2025</c:v>
                </c:pt>
                <c:pt idx="128">
                  <c:v>7/07/2025</c:v>
                </c:pt>
                <c:pt idx="129">
                  <c:v>8/07/2025</c:v>
                </c:pt>
                <c:pt idx="130">
                  <c:v>9/07/2025</c:v>
                </c:pt>
                <c:pt idx="131">
                  <c:v>10/07/2025</c:v>
                </c:pt>
                <c:pt idx="132">
                  <c:v>11/07/2025</c:v>
                </c:pt>
                <c:pt idx="133">
                  <c:v>14/07/2025</c:v>
                </c:pt>
                <c:pt idx="134">
                  <c:v>15/07/2025</c:v>
                </c:pt>
                <c:pt idx="135">
                  <c:v>16/07/2025</c:v>
                </c:pt>
                <c:pt idx="136">
                  <c:v>17/07/2025</c:v>
                </c:pt>
                <c:pt idx="137">
                  <c:v>18/07/2025</c:v>
                </c:pt>
                <c:pt idx="138">
                  <c:v>21/07/2025</c:v>
                </c:pt>
                <c:pt idx="139">
                  <c:v>22/07/2025</c:v>
                </c:pt>
                <c:pt idx="140">
                  <c:v>23/07/2025</c:v>
                </c:pt>
                <c:pt idx="141">
                  <c:v>24/07/2025</c:v>
                </c:pt>
                <c:pt idx="142">
                  <c:v>25/07/2025</c:v>
                </c:pt>
                <c:pt idx="143">
                  <c:v>28/07/2025</c:v>
                </c:pt>
                <c:pt idx="144">
                  <c:v>29/07/2025</c:v>
                </c:pt>
                <c:pt idx="145">
                  <c:v>30/07/2025</c:v>
                </c:pt>
                <c:pt idx="146">
                  <c:v>31/07/2025</c:v>
                </c:pt>
                <c:pt idx="147">
                  <c:v>1/08/2025</c:v>
                </c:pt>
                <c:pt idx="148">
                  <c:v>4/08/2025</c:v>
                </c:pt>
                <c:pt idx="149">
                  <c:v>5/08/2025</c:v>
                </c:pt>
                <c:pt idx="150">
                  <c:v>6/08/2025</c:v>
                </c:pt>
                <c:pt idx="151">
                  <c:v>7/08/2025</c:v>
                </c:pt>
                <c:pt idx="152">
                  <c:v>8/08/2025</c:v>
                </c:pt>
                <c:pt idx="153">
                  <c:v>11/08/2025</c:v>
                </c:pt>
                <c:pt idx="154">
                  <c:v>12/08/2025</c:v>
                </c:pt>
                <c:pt idx="155">
                  <c:v>13/08/2025</c:v>
                </c:pt>
                <c:pt idx="156">
                  <c:v>14/08/2025</c:v>
                </c:pt>
                <c:pt idx="157">
                  <c:v>15/08/2025</c:v>
                </c:pt>
                <c:pt idx="158">
                  <c:v>18/08/2025</c:v>
                </c:pt>
                <c:pt idx="159">
                  <c:v>19/08/2025</c:v>
                </c:pt>
                <c:pt idx="160">
                  <c:v>20/08/2025</c:v>
                </c:pt>
                <c:pt idx="161">
                  <c:v>21/08/2025</c:v>
                </c:pt>
                <c:pt idx="162">
                  <c:v>22/08/2025</c:v>
                </c:pt>
                <c:pt idx="163">
                  <c:v>25/08/2025</c:v>
                </c:pt>
                <c:pt idx="164">
                  <c:v>26/08/2025</c:v>
                </c:pt>
                <c:pt idx="165">
                  <c:v>27/08/2025</c:v>
                </c:pt>
                <c:pt idx="166">
                  <c:v>28/08/2025</c:v>
                </c:pt>
                <c:pt idx="167">
                  <c:v>29/08/2025</c:v>
                </c:pt>
                <c:pt idx="168">
                  <c:v>1/09/2025</c:v>
                </c:pt>
                <c:pt idx="169">
                  <c:v>2/09/2025</c:v>
                </c:pt>
                <c:pt idx="170">
                  <c:v>3/09/2025</c:v>
                </c:pt>
                <c:pt idx="171">
                  <c:v>4/09/2025</c:v>
                </c:pt>
                <c:pt idx="172">
                  <c:v>5/09/2025</c:v>
                </c:pt>
                <c:pt idx="173">
                  <c:v>8/09/2025</c:v>
                </c:pt>
                <c:pt idx="174">
                  <c:v>9/09/2025</c:v>
                </c:pt>
                <c:pt idx="175">
                  <c:v>10/09/2025</c:v>
                </c:pt>
                <c:pt idx="176">
                  <c:v>11/09/2025</c:v>
                </c:pt>
                <c:pt idx="177">
                  <c:v>12/09/2025</c:v>
                </c:pt>
                <c:pt idx="178">
                  <c:v>15/09/2025</c:v>
                </c:pt>
                <c:pt idx="179">
                  <c:v>16/09/2025</c:v>
                </c:pt>
                <c:pt idx="180">
                  <c:v>17/09/2025</c:v>
                </c:pt>
                <c:pt idx="181">
                  <c:v>18/09/2025</c:v>
                </c:pt>
                <c:pt idx="182">
                  <c:v>19/09/2025</c:v>
                </c:pt>
                <c:pt idx="183">
                  <c:v>22/09/2025</c:v>
                </c:pt>
                <c:pt idx="184">
                  <c:v>23/09/2025</c:v>
                </c:pt>
                <c:pt idx="185">
                  <c:v>24/09/2025</c:v>
                </c:pt>
                <c:pt idx="186">
                  <c:v>25/09/2025</c:v>
                </c:pt>
                <c:pt idx="187">
                  <c:v>26/09/2025</c:v>
                </c:pt>
                <c:pt idx="188">
                  <c:v>29/09/2025</c:v>
                </c:pt>
                <c:pt idx="189">
                  <c:v>30/09/2025</c:v>
                </c:pt>
                <c:pt idx="190">
                  <c:v>1/10/2025</c:v>
                </c:pt>
                <c:pt idx="191">
                  <c:v>2/10/2025</c:v>
                </c:pt>
                <c:pt idx="192">
                  <c:v>3/10/2025</c:v>
                </c:pt>
                <c:pt idx="193">
                  <c:v>6/10/2025</c:v>
                </c:pt>
                <c:pt idx="194">
                  <c:v>7/10/2025</c:v>
                </c:pt>
                <c:pt idx="195">
                  <c:v>8/10/2025</c:v>
                </c:pt>
                <c:pt idx="196">
                  <c:v>9/10/2025</c:v>
                </c:pt>
                <c:pt idx="197">
                  <c:v>10/10/2025</c:v>
                </c:pt>
                <c:pt idx="198">
                  <c:v>13/10/2025</c:v>
                </c:pt>
                <c:pt idx="199">
                  <c:v>14/10/2025</c:v>
                </c:pt>
                <c:pt idx="200">
                  <c:v>15/10/2025</c:v>
                </c:pt>
                <c:pt idx="201">
                  <c:v>16/10/2025</c:v>
                </c:pt>
                <c:pt idx="202">
                  <c:v>17/10/2025</c:v>
                </c:pt>
                <c:pt idx="203">
                  <c:v>20/10/2025</c:v>
                </c:pt>
                <c:pt idx="204">
                  <c:v>21/10/2025</c:v>
                </c:pt>
                <c:pt idx="205">
                  <c:v>22/10/2025</c:v>
                </c:pt>
                <c:pt idx="206">
                  <c:v>23/10/2025</c:v>
                </c:pt>
                <c:pt idx="207">
                  <c:v>24/10/2025</c:v>
                </c:pt>
                <c:pt idx="208">
                  <c:v>27/10/2025</c:v>
                </c:pt>
                <c:pt idx="209">
                  <c:v>28/10/2025</c:v>
                </c:pt>
                <c:pt idx="210">
                  <c:v>29/10/2025</c:v>
                </c:pt>
                <c:pt idx="211">
                  <c:v>30/10/2025</c:v>
                </c:pt>
                <c:pt idx="212">
                  <c:v>31/10/2025</c:v>
                </c:pt>
                <c:pt idx="213">
                  <c:v>3/11/2025</c:v>
                </c:pt>
                <c:pt idx="214">
                  <c:v>4/11/2025</c:v>
                </c:pt>
                <c:pt idx="215">
                  <c:v>5/11/2025</c:v>
                </c:pt>
                <c:pt idx="216">
                  <c:v>6/11/2025</c:v>
                </c:pt>
                <c:pt idx="217">
                  <c:v>7/11/2025</c:v>
                </c:pt>
                <c:pt idx="218">
                  <c:v>10/11/2025</c:v>
                </c:pt>
                <c:pt idx="219">
                  <c:v>11/11/2025</c:v>
                </c:pt>
                <c:pt idx="220">
                  <c:v>12/11/2025</c:v>
                </c:pt>
                <c:pt idx="221">
                  <c:v>13/11/2025</c:v>
                </c:pt>
                <c:pt idx="222">
                  <c:v>14/11/2025</c:v>
                </c:pt>
                <c:pt idx="223">
                  <c:v>17/11/2025</c:v>
                </c:pt>
                <c:pt idx="224">
                  <c:v>18/11/2025</c:v>
                </c:pt>
                <c:pt idx="225">
                  <c:v>19/11/2025</c:v>
                </c:pt>
                <c:pt idx="226">
                  <c:v>20/11/2025</c:v>
                </c:pt>
                <c:pt idx="227">
                  <c:v>21/11/2025</c:v>
                </c:pt>
                <c:pt idx="228">
                  <c:v>24/11/2025</c:v>
                </c:pt>
                <c:pt idx="229">
                  <c:v>25/11/2025</c:v>
                </c:pt>
                <c:pt idx="230">
                  <c:v>26/11/2025</c:v>
                </c:pt>
                <c:pt idx="231">
                  <c:v>27/11/2025</c:v>
                </c:pt>
                <c:pt idx="232">
                  <c:v>28/11/2025</c:v>
                </c:pt>
                <c:pt idx="233">
                  <c:v>1/12/2025</c:v>
                </c:pt>
                <c:pt idx="234">
                  <c:v>2/12/2025</c:v>
                </c:pt>
                <c:pt idx="235">
                  <c:v>3/12/2025</c:v>
                </c:pt>
                <c:pt idx="236">
                  <c:v>4/12/2025</c:v>
                </c:pt>
                <c:pt idx="237">
                  <c:v>5/12/2025</c:v>
                </c:pt>
                <c:pt idx="238">
                  <c:v>8/12/2025</c:v>
                </c:pt>
                <c:pt idx="239">
                  <c:v>9/12/2025</c:v>
                </c:pt>
                <c:pt idx="240">
                  <c:v>10/12/2025</c:v>
                </c:pt>
                <c:pt idx="241">
                  <c:v>11/12/2025</c:v>
                </c:pt>
                <c:pt idx="242">
                  <c:v>12/12/2025</c:v>
                </c:pt>
                <c:pt idx="243">
                  <c:v>15/12/2025</c:v>
                </c:pt>
                <c:pt idx="244">
                  <c:v>16/12/2025</c:v>
                </c:pt>
                <c:pt idx="245">
                  <c:v>17/12/2025</c:v>
                </c:pt>
                <c:pt idx="246">
                  <c:v>18/12/2025</c:v>
                </c:pt>
                <c:pt idx="247">
                  <c:v>19/12/2025</c:v>
                </c:pt>
                <c:pt idx="248">
                  <c:v>22/12/2025</c:v>
                </c:pt>
                <c:pt idx="249">
                  <c:v>23/12/2025</c:v>
                </c:pt>
                <c:pt idx="250">
                  <c:v>24/12/2025</c:v>
                </c:pt>
                <c:pt idx="251">
                  <c:v>29/12/2025</c:v>
                </c:pt>
                <c:pt idx="252">
                  <c:v>30/12/2025</c:v>
                </c:pt>
                <c:pt idx="253">
                  <c:v>31/12/2025</c:v>
                </c:pt>
                <c:pt idx="254">
                  <c:v>2/01/2026</c:v>
                </c:pt>
                <c:pt idx="255">
                  <c:v>5/01/2026</c:v>
                </c:pt>
                <c:pt idx="256">
                  <c:v>6/01/2026</c:v>
                </c:pt>
                <c:pt idx="257">
                  <c:v>7/01/2026</c:v>
                </c:pt>
                <c:pt idx="258">
                  <c:v>8/01/2026</c:v>
                </c:pt>
                <c:pt idx="259">
                  <c:v>9/01/2026</c:v>
                </c:pt>
                <c:pt idx="260">
                  <c:v>12/01/2026</c:v>
                </c:pt>
                <c:pt idx="261">
                  <c:v>13/01/2026</c:v>
                </c:pt>
                <c:pt idx="262">
                  <c:v>14/01/2026</c:v>
                </c:pt>
                <c:pt idx="263">
                  <c:v>15/01/2026</c:v>
                </c:pt>
                <c:pt idx="264">
                  <c:v>16/01/2026</c:v>
                </c:pt>
              </c:strCache>
            </c:strRef>
          </c:cat>
          <c:val>
            <c:numRef>
              <c:f>Sheet2!$B$3:$B$268</c:f>
              <c:numCache>
                <c:formatCode>General</c:formatCode>
                <c:ptCount val="265"/>
                <c:pt idx="0">
                  <c:v>125.86</c:v>
                </c:pt>
                <c:pt idx="1">
                  <c:v>125.5</c:v>
                </c:pt>
                <c:pt idx="2">
                  <c:v>124.3</c:v>
                </c:pt>
                <c:pt idx="3">
                  <c:v>123.96</c:v>
                </c:pt>
                <c:pt idx="4">
                  <c:v>124.23</c:v>
                </c:pt>
                <c:pt idx="5">
                  <c:v>124.21</c:v>
                </c:pt>
                <c:pt idx="6">
                  <c:v>124.47</c:v>
                </c:pt>
                <c:pt idx="7">
                  <c:v>124.47</c:v>
                </c:pt>
                <c:pt idx="8">
                  <c:v>124.36</c:v>
                </c:pt>
                <c:pt idx="9">
                  <c:v>124.36</c:v>
                </c:pt>
                <c:pt idx="10">
                  <c:v>122.5</c:v>
                </c:pt>
                <c:pt idx="11">
                  <c:v>122.68</c:v>
                </c:pt>
                <c:pt idx="12">
                  <c:v>122.01</c:v>
                </c:pt>
                <c:pt idx="13">
                  <c:v>122.44</c:v>
                </c:pt>
                <c:pt idx="14">
                  <c:v>122.44</c:v>
                </c:pt>
                <c:pt idx="15">
                  <c:v>122.65</c:v>
                </c:pt>
                <c:pt idx="16">
                  <c:v>122.68</c:v>
                </c:pt>
                <c:pt idx="17">
                  <c:v>122.25</c:v>
                </c:pt>
                <c:pt idx="18">
                  <c:v>122.19</c:v>
                </c:pt>
                <c:pt idx="19">
                  <c:v>122.72</c:v>
                </c:pt>
                <c:pt idx="20">
                  <c:v>124.07</c:v>
                </c:pt>
                <c:pt idx="21">
                  <c:v>124.14</c:v>
                </c:pt>
                <c:pt idx="22">
                  <c:v>123.75</c:v>
                </c:pt>
                <c:pt idx="23">
                  <c:v>123.5</c:v>
                </c:pt>
                <c:pt idx="24">
                  <c:v>123.43</c:v>
                </c:pt>
                <c:pt idx="25">
                  <c:v>123</c:v>
                </c:pt>
                <c:pt idx="26">
                  <c:v>122.91</c:v>
                </c:pt>
                <c:pt idx="27">
                  <c:v>122</c:v>
                </c:pt>
                <c:pt idx="28">
                  <c:v>120.85</c:v>
                </c:pt>
                <c:pt idx="29">
                  <c:v>118.77</c:v>
                </c:pt>
                <c:pt idx="30">
                  <c:v>118.79</c:v>
                </c:pt>
                <c:pt idx="31">
                  <c:v>118.09</c:v>
                </c:pt>
                <c:pt idx="32">
                  <c:v>117.61</c:v>
                </c:pt>
                <c:pt idx="33">
                  <c:v>118.75</c:v>
                </c:pt>
                <c:pt idx="34">
                  <c:v>119.14</c:v>
                </c:pt>
                <c:pt idx="35">
                  <c:v>119.29</c:v>
                </c:pt>
                <c:pt idx="36">
                  <c:v>119.27</c:v>
                </c:pt>
                <c:pt idx="37">
                  <c:v>119.15</c:v>
                </c:pt>
                <c:pt idx="38">
                  <c:v>119.15</c:v>
                </c:pt>
                <c:pt idx="39">
                  <c:v>118</c:v>
                </c:pt>
                <c:pt idx="40">
                  <c:v>117.9</c:v>
                </c:pt>
                <c:pt idx="41">
                  <c:v>118.45</c:v>
                </c:pt>
                <c:pt idx="42">
                  <c:v>119.29</c:v>
                </c:pt>
                <c:pt idx="43">
                  <c:v>119.76</c:v>
                </c:pt>
                <c:pt idx="44">
                  <c:v>120</c:v>
                </c:pt>
                <c:pt idx="45">
                  <c:v>120.28</c:v>
                </c:pt>
                <c:pt idx="46">
                  <c:v>119.08</c:v>
                </c:pt>
                <c:pt idx="47">
                  <c:v>119.4</c:v>
                </c:pt>
                <c:pt idx="48">
                  <c:v>119.99</c:v>
                </c:pt>
                <c:pt idx="49">
                  <c:v>119.77</c:v>
                </c:pt>
                <c:pt idx="50">
                  <c:v>119.76</c:v>
                </c:pt>
                <c:pt idx="51">
                  <c:v>120.33</c:v>
                </c:pt>
                <c:pt idx="52">
                  <c:v>120.92</c:v>
                </c:pt>
                <c:pt idx="53">
                  <c:v>120.96</c:v>
                </c:pt>
                <c:pt idx="54">
                  <c:v>120.96</c:v>
                </c:pt>
                <c:pt idx="55">
                  <c:v>121.58</c:v>
                </c:pt>
                <c:pt idx="56">
                  <c:v>121.82</c:v>
                </c:pt>
                <c:pt idx="57">
                  <c:v>120.79</c:v>
                </c:pt>
                <c:pt idx="58">
                  <c:v>120.6</c:v>
                </c:pt>
                <c:pt idx="59">
                  <c:v>120.13</c:v>
                </c:pt>
                <c:pt idx="60">
                  <c:v>119</c:v>
                </c:pt>
                <c:pt idx="61">
                  <c:v>118.59</c:v>
                </c:pt>
                <c:pt idx="62">
                  <c:v>119.65</c:v>
                </c:pt>
                <c:pt idx="63">
                  <c:v>119.92</c:v>
                </c:pt>
                <c:pt idx="64">
                  <c:v>120.19</c:v>
                </c:pt>
                <c:pt idx="65">
                  <c:v>120.72</c:v>
                </c:pt>
                <c:pt idx="66">
                  <c:v>121.19</c:v>
                </c:pt>
                <c:pt idx="67">
                  <c:v>120.76</c:v>
                </c:pt>
                <c:pt idx="68">
                  <c:v>120.45</c:v>
                </c:pt>
                <c:pt idx="69">
                  <c:v>120.86</c:v>
                </c:pt>
                <c:pt idx="70">
                  <c:v>120.25</c:v>
                </c:pt>
                <c:pt idx="71">
                  <c:v>119.54</c:v>
                </c:pt>
                <c:pt idx="72">
                  <c:v>119.56</c:v>
                </c:pt>
                <c:pt idx="73">
                  <c:v>118.93</c:v>
                </c:pt>
                <c:pt idx="74">
                  <c:v>119.13</c:v>
                </c:pt>
                <c:pt idx="75">
                  <c:v>119</c:v>
                </c:pt>
                <c:pt idx="76">
                  <c:v>119.2</c:v>
                </c:pt>
                <c:pt idx="77">
                  <c:v>119.5</c:v>
                </c:pt>
                <c:pt idx="78">
                  <c:v>119.82</c:v>
                </c:pt>
                <c:pt idx="79">
                  <c:v>120.03</c:v>
                </c:pt>
                <c:pt idx="80">
                  <c:v>119.9</c:v>
                </c:pt>
                <c:pt idx="81">
                  <c:v>119.44</c:v>
                </c:pt>
                <c:pt idx="82">
                  <c:v>118.92</c:v>
                </c:pt>
                <c:pt idx="83">
                  <c:v>119.31</c:v>
                </c:pt>
                <c:pt idx="84">
                  <c:v>119.9</c:v>
                </c:pt>
                <c:pt idx="85">
                  <c:v>119.46</c:v>
                </c:pt>
                <c:pt idx="86">
                  <c:v>118.89</c:v>
                </c:pt>
                <c:pt idx="87">
                  <c:v>119.75</c:v>
                </c:pt>
                <c:pt idx="88">
                  <c:v>120.26</c:v>
                </c:pt>
                <c:pt idx="89">
                  <c:v>119.55</c:v>
                </c:pt>
                <c:pt idx="90">
                  <c:v>119.65</c:v>
                </c:pt>
                <c:pt idx="91">
                  <c:v>119.03</c:v>
                </c:pt>
                <c:pt idx="92">
                  <c:v>119.03</c:v>
                </c:pt>
                <c:pt idx="93">
                  <c:v>117.75</c:v>
                </c:pt>
                <c:pt idx="94">
                  <c:v>117.19</c:v>
                </c:pt>
                <c:pt idx="95">
                  <c:v>115.84</c:v>
                </c:pt>
                <c:pt idx="96">
                  <c:v>116.22</c:v>
                </c:pt>
                <c:pt idx="97">
                  <c:v>116.46</c:v>
                </c:pt>
                <c:pt idx="98">
                  <c:v>115.57</c:v>
                </c:pt>
                <c:pt idx="99">
                  <c:v>115.34</c:v>
                </c:pt>
                <c:pt idx="100">
                  <c:v>115.23</c:v>
                </c:pt>
                <c:pt idx="101">
                  <c:v>114.5</c:v>
                </c:pt>
                <c:pt idx="102">
                  <c:v>115.58</c:v>
                </c:pt>
                <c:pt idx="103">
                  <c:v>114.9</c:v>
                </c:pt>
                <c:pt idx="104">
                  <c:v>114</c:v>
                </c:pt>
                <c:pt idx="105">
                  <c:v>112.38</c:v>
                </c:pt>
                <c:pt idx="106">
                  <c:v>112.5</c:v>
                </c:pt>
                <c:pt idx="107">
                  <c:v>113.25</c:v>
                </c:pt>
                <c:pt idx="108">
                  <c:v>113.25</c:v>
                </c:pt>
                <c:pt idx="109">
                  <c:v>113.96</c:v>
                </c:pt>
                <c:pt idx="110">
                  <c:v>114.26</c:v>
                </c:pt>
                <c:pt idx="111">
                  <c:v>114.9</c:v>
                </c:pt>
                <c:pt idx="112">
                  <c:v>115.5</c:v>
                </c:pt>
                <c:pt idx="113">
                  <c:v>116.57</c:v>
                </c:pt>
                <c:pt idx="114">
                  <c:v>116.63</c:v>
                </c:pt>
                <c:pt idx="115">
                  <c:v>115.68</c:v>
                </c:pt>
                <c:pt idx="116">
                  <c:v>115.95</c:v>
                </c:pt>
                <c:pt idx="117">
                  <c:v>116.63</c:v>
                </c:pt>
                <c:pt idx="118">
                  <c:v>117.62</c:v>
                </c:pt>
                <c:pt idx="119">
                  <c:v>117.64</c:v>
                </c:pt>
                <c:pt idx="120">
                  <c:v>117.63</c:v>
                </c:pt>
                <c:pt idx="121">
                  <c:v>117.23</c:v>
                </c:pt>
                <c:pt idx="122">
                  <c:v>119.09</c:v>
                </c:pt>
                <c:pt idx="123">
                  <c:v>118.22</c:v>
                </c:pt>
                <c:pt idx="124">
                  <c:v>117.9</c:v>
                </c:pt>
                <c:pt idx="125">
                  <c:v>117.72</c:v>
                </c:pt>
                <c:pt idx="126">
                  <c:v>117.79</c:v>
                </c:pt>
                <c:pt idx="127">
                  <c:v>117.01</c:v>
                </c:pt>
                <c:pt idx="128">
                  <c:v>116.07</c:v>
                </c:pt>
                <c:pt idx="129">
                  <c:v>115.25</c:v>
                </c:pt>
                <c:pt idx="130">
                  <c:v>115.65</c:v>
                </c:pt>
                <c:pt idx="131">
                  <c:v>115.97</c:v>
                </c:pt>
                <c:pt idx="132">
                  <c:v>115.94</c:v>
                </c:pt>
                <c:pt idx="133">
                  <c:v>115.35</c:v>
                </c:pt>
                <c:pt idx="134">
                  <c:v>115.25</c:v>
                </c:pt>
                <c:pt idx="135">
                  <c:v>115.12</c:v>
                </c:pt>
                <c:pt idx="136">
                  <c:v>115.53</c:v>
                </c:pt>
                <c:pt idx="137">
                  <c:v>116.35</c:v>
                </c:pt>
                <c:pt idx="138">
                  <c:v>116.06</c:v>
                </c:pt>
                <c:pt idx="139">
                  <c:v>115.79</c:v>
                </c:pt>
                <c:pt idx="140">
                  <c:v>115.85</c:v>
                </c:pt>
                <c:pt idx="141">
                  <c:v>115.85</c:v>
                </c:pt>
                <c:pt idx="142">
                  <c:v>115.91</c:v>
                </c:pt>
                <c:pt idx="143">
                  <c:v>115.62</c:v>
                </c:pt>
                <c:pt idx="144">
                  <c:v>114.59</c:v>
                </c:pt>
                <c:pt idx="145">
                  <c:v>113.85</c:v>
                </c:pt>
                <c:pt idx="146">
                  <c:v>113.45</c:v>
                </c:pt>
                <c:pt idx="147">
                  <c:v>113.63</c:v>
                </c:pt>
                <c:pt idx="148">
                  <c:v>114.01</c:v>
                </c:pt>
                <c:pt idx="149">
                  <c:v>114.41</c:v>
                </c:pt>
                <c:pt idx="150">
                  <c:v>115.26</c:v>
                </c:pt>
                <c:pt idx="151">
                  <c:v>115.12</c:v>
                </c:pt>
                <c:pt idx="152">
                  <c:v>115.11</c:v>
                </c:pt>
                <c:pt idx="153">
                  <c:v>115.18</c:v>
                </c:pt>
                <c:pt idx="154">
                  <c:v>115.38</c:v>
                </c:pt>
                <c:pt idx="155">
                  <c:v>115.44</c:v>
                </c:pt>
                <c:pt idx="156">
                  <c:v>114.86</c:v>
                </c:pt>
                <c:pt idx="157">
                  <c:v>114.97</c:v>
                </c:pt>
                <c:pt idx="158">
                  <c:v>114.88</c:v>
                </c:pt>
                <c:pt idx="159">
                  <c:v>114.29</c:v>
                </c:pt>
                <c:pt idx="160">
                  <c:v>114.4</c:v>
                </c:pt>
                <c:pt idx="161">
                  <c:v>114.74</c:v>
                </c:pt>
                <c:pt idx="162">
                  <c:v>114.88</c:v>
                </c:pt>
                <c:pt idx="163">
                  <c:v>114.67</c:v>
                </c:pt>
                <c:pt idx="164">
                  <c:v>114.94</c:v>
                </c:pt>
                <c:pt idx="165">
                  <c:v>115.27</c:v>
                </c:pt>
                <c:pt idx="166">
                  <c:v>115.4</c:v>
                </c:pt>
                <c:pt idx="167">
                  <c:v>115.36</c:v>
                </c:pt>
                <c:pt idx="168">
                  <c:v>115.25</c:v>
                </c:pt>
                <c:pt idx="169">
                  <c:v>114.97</c:v>
                </c:pt>
                <c:pt idx="170">
                  <c:v>115.67</c:v>
                </c:pt>
                <c:pt idx="171">
                  <c:v>115.5</c:v>
                </c:pt>
                <c:pt idx="172">
                  <c:v>115.53</c:v>
                </c:pt>
                <c:pt idx="173">
                  <c:v>115.86</c:v>
                </c:pt>
                <c:pt idx="174">
                  <c:v>115.82</c:v>
                </c:pt>
                <c:pt idx="175">
                  <c:v>115.46</c:v>
                </c:pt>
                <c:pt idx="176">
                  <c:v>114.93</c:v>
                </c:pt>
                <c:pt idx="177">
                  <c:v>114.77</c:v>
                </c:pt>
                <c:pt idx="178">
                  <c:v>114.46</c:v>
                </c:pt>
                <c:pt idx="179">
                  <c:v>114.57</c:v>
                </c:pt>
                <c:pt idx="180">
                  <c:v>114.65</c:v>
                </c:pt>
                <c:pt idx="181">
                  <c:v>115</c:v>
                </c:pt>
                <c:pt idx="182">
                  <c:v>115.35</c:v>
                </c:pt>
                <c:pt idx="183">
                  <c:v>115.22</c:v>
                </c:pt>
                <c:pt idx="184">
                  <c:v>115.27</c:v>
                </c:pt>
                <c:pt idx="185">
                  <c:v>115.26</c:v>
                </c:pt>
                <c:pt idx="186">
                  <c:v>115.48</c:v>
                </c:pt>
                <c:pt idx="187">
                  <c:v>115.1</c:v>
                </c:pt>
                <c:pt idx="188">
                  <c:v>115.13</c:v>
                </c:pt>
                <c:pt idx="189">
                  <c:v>115.21</c:v>
                </c:pt>
                <c:pt idx="190">
                  <c:v>115.02</c:v>
                </c:pt>
                <c:pt idx="191">
                  <c:v>114.92</c:v>
                </c:pt>
                <c:pt idx="192">
                  <c:v>114.95</c:v>
                </c:pt>
                <c:pt idx="193">
                  <c:v>114.95</c:v>
                </c:pt>
                <c:pt idx="194">
                  <c:v>115.25</c:v>
                </c:pt>
                <c:pt idx="195">
                  <c:v>116.23</c:v>
                </c:pt>
                <c:pt idx="196">
                  <c:v>116.17</c:v>
                </c:pt>
                <c:pt idx="197">
                  <c:v>116.34</c:v>
                </c:pt>
                <c:pt idx="198">
                  <c:v>117.33</c:v>
                </c:pt>
                <c:pt idx="199">
                  <c:v>117.1</c:v>
                </c:pt>
                <c:pt idx="200">
                  <c:v>116.57</c:v>
                </c:pt>
                <c:pt idx="201">
                  <c:v>116.47</c:v>
                </c:pt>
                <c:pt idx="202">
                  <c:v>116.84</c:v>
                </c:pt>
                <c:pt idx="203">
                  <c:v>116.86</c:v>
                </c:pt>
                <c:pt idx="204">
                  <c:v>116.51</c:v>
                </c:pt>
                <c:pt idx="205">
                  <c:v>116.36</c:v>
                </c:pt>
                <c:pt idx="206">
                  <c:v>116.36</c:v>
                </c:pt>
                <c:pt idx="207">
                  <c:v>116.53</c:v>
                </c:pt>
                <c:pt idx="208">
                  <c:v>116.43</c:v>
                </c:pt>
                <c:pt idx="209">
                  <c:v>116.35</c:v>
                </c:pt>
                <c:pt idx="210">
                  <c:v>115.82</c:v>
                </c:pt>
                <c:pt idx="211">
                  <c:v>115.76</c:v>
                </c:pt>
                <c:pt idx="212">
                  <c:v>115.62</c:v>
                </c:pt>
                <c:pt idx="213">
                  <c:v>115.04</c:v>
                </c:pt>
                <c:pt idx="214">
                  <c:v>114.79</c:v>
                </c:pt>
                <c:pt idx="215">
                  <c:v>114.99</c:v>
                </c:pt>
                <c:pt idx="216">
                  <c:v>115.78</c:v>
                </c:pt>
                <c:pt idx="217">
                  <c:v>115.87</c:v>
                </c:pt>
                <c:pt idx="218">
                  <c:v>115.05</c:v>
                </c:pt>
                <c:pt idx="219">
                  <c:v>114.08</c:v>
                </c:pt>
                <c:pt idx="220">
                  <c:v>113.7</c:v>
                </c:pt>
                <c:pt idx="221">
                  <c:v>114.42</c:v>
                </c:pt>
                <c:pt idx="222">
                  <c:v>113.98</c:v>
                </c:pt>
                <c:pt idx="223">
                  <c:v>113.57</c:v>
                </c:pt>
                <c:pt idx="224">
                  <c:v>113.8</c:v>
                </c:pt>
                <c:pt idx="225">
                  <c:v>113.8</c:v>
                </c:pt>
                <c:pt idx="226">
                  <c:v>113.73</c:v>
                </c:pt>
                <c:pt idx="227">
                  <c:v>113.79</c:v>
                </c:pt>
                <c:pt idx="228">
                  <c:v>113.68</c:v>
                </c:pt>
                <c:pt idx="229">
                  <c:v>112.53</c:v>
                </c:pt>
                <c:pt idx="230">
                  <c:v>112.12</c:v>
                </c:pt>
                <c:pt idx="231">
                  <c:v>111.29</c:v>
                </c:pt>
                <c:pt idx="232">
                  <c:v>110.59</c:v>
                </c:pt>
                <c:pt idx="233">
                  <c:v>108.64</c:v>
                </c:pt>
                <c:pt idx="234">
                  <c:v>109.34</c:v>
                </c:pt>
                <c:pt idx="235">
                  <c:v>109.86</c:v>
                </c:pt>
                <c:pt idx="236">
                  <c:v>107.99</c:v>
                </c:pt>
                <c:pt idx="237">
                  <c:v>107.45</c:v>
                </c:pt>
                <c:pt idx="238">
                  <c:v>106.21</c:v>
                </c:pt>
                <c:pt idx="239">
                  <c:v>106.1</c:v>
                </c:pt>
                <c:pt idx="240">
                  <c:v>104.66</c:v>
                </c:pt>
                <c:pt idx="241">
                  <c:v>104.63</c:v>
                </c:pt>
                <c:pt idx="242">
                  <c:v>104.7</c:v>
                </c:pt>
                <c:pt idx="243">
                  <c:v>105.73</c:v>
                </c:pt>
                <c:pt idx="244">
                  <c:v>105.95</c:v>
                </c:pt>
                <c:pt idx="245">
                  <c:v>106.56</c:v>
                </c:pt>
                <c:pt idx="246">
                  <c:v>107.33</c:v>
                </c:pt>
                <c:pt idx="247">
                  <c:v>106.1</c:v>
                </c:pt>
                <c:pt idx="248">
                  <c:v>104</c:v>
                </c:pt>
                <c:pt idx="249">
                  <c:v>103.94</c:v>
                </c:pt>
                <c:pt idx="250">
                  <c:v>104.38</c:v>
                </c:pt>
                <c:pt idx="251">
                  <c:v>103.87</c:v>
                </c:pt>
                <c:pt idx="252">
                  <c:v>104.81</c:v>
                </c:pt>
                <c:pt idx="253">
                  <c:v>105.04</c:v>
                </c:pt>
                <c:pt idx="254">
                  <c:v>103.95</c:v>
                </c:pt>
                <c:pt idx="255">
                  <c:v>103.85</c:v>
                </c:pt>
                <c:pt idx="256">
                  <c:v>102.16</c:v>
                </c:pt>
                <c:pt idx="257">
                  <c:v>100.77</c:v>
                </c:pt>
                <c:pt idx="258">
                  <c:v>99.27</c:v>
                </c:pt>
                <c:pt idx="259">
                  <c:v>96.93</c:v>
                </c:pt>
                <c:pt idx="260">
                  <c:v>94.5</c:v>
                </c:pt>
                <c:pt idx="261">
                  <c:v>95.85</c:v>
                </c:pt>
                <c:pt idx="262">
                  <c:v>99</c:v>
                </c:pt>
                <c:pt idx="263">
                  <c:v>102</c:v>
                </c:pt>
                <c:pt idx="264">
                  <c:v>101.17</c:v>
                </c:pt>
              </c:numCache>
            </c:numRef>
          </c:val>
          <c:smooth val="0"/>
          <c:extLst>
            <c:ext xmlns:c16="http://schemas.microsoft.com/office/drawing/2014/chart" uri="{C3380CC4-5D6E-409C-BE32-E72D297353CC}">
              <c16:uniqueId val="{00000000-B2BE-497B-A9F8-16B0CE72B497}"/>
            </c:ext>
          </c:extLst>
        </c:ser>
        <c:ser>
          <c:idx val="1"/>
          <c:order val="1"/>
          <c:tx>
            <c:strRef>
              <c:f>Sheet2!$C$1:$C$2</c:f>
              <c:strCache>
                <c:ptCount val="1"/>
                <c:pt idx="0">
                  <c:v>NSW FY28</c:v>
                </c:pt>
              </c:strCache>
            </c:strRef>
          </c:tx>
          <c:spPr>
            <a:ln w="50800" cap="rnd">
              <a:solidFill>
                <a:schemeClr val="tx2">
                  <a:lumMod val="50000"/>
                  <a:lumOff val="50000"/>
                </a:schemeClr>
              </a:solidFill>
              <a:round/>
            </a:ln>
            <a:effectLst/>
          </c:spPr>
          <c:marker>
            <c:symbol val="none"/>
          </c:marker>
          <c:cat>
            <c:strRef>
              <c:f>Sheet2!$A$3:$A$268</c:f>
              <c:strCache>
                <c:ptCount val="265"/>
                <c:pt idx="0">
                  <c:v>2/01/2025</c:v>
                </c:pt>
                <c:pt idx="1">
                  <c:v>3/01/2025</c:v>
                </c:pt>
                <c:pt idx="2">
                  <c:v>6/01/2025</c:v>
                </c:pt>
                <c:pt idx="3">
                  <c:v>7/01/2025</c:v>
                </c:pt>
                <c:pt idx="4">
                  <c:v>8/01/2025</c:v>
                </c:pt>
                <c:pt idx="5">
                  <c:v>9/01/2025</c:v>
                </c:pt>
                <c:pt idx="6">
                  <c:v>10/01/2025</c:v>
                </c:pt>
                <c:pt idx="7">
                  <c:v>13/01/2025</c:v>
                </c:pt>
                <c:pt idx="8">
                  <c:v>14/01/2025</c:v>
                </c:pt>
                <c:pt idx="9">
                  <c:v>15/01/2025</c:v>
                </c:pt>
                <c:pt idx="10">
                  <c:v>16/01/2025</c:v>
                </c:pt>
                <c:pt idx="11">
                  <c:v>17/01/2025</c:v>
                </c:pt>
                <c:pt idx="12">
                  <c:v>20/01/2025</c:v>
                </c:pt>
                <c:pt idx="13">
                  <c:v>21/01/2025</c:v>
                </c:pt>
                <c:pt idx="14">
                  <c:v>22/01/2025</c:v>
                </c:pt>
                <c:pt idx="15">
                  <c:v>23/01/2025</c:v>
                </c:pt>
                <c:pt idx="16">
                  <c:v>24/01/2025</c:v>
                </c:pt>
                <c:pt idx="17">
                  <c:v>28/01/2025</c:v>
                </c:pt>
                <c:pt idx="18">
                  <c:v>29/01/2025</c:v>
                </c:pt>
                <c:pt idx="19">
                  <c:v>30/01/2025</c:v>
                </c:pt>
                <c:pt idx="20">
                  <c:v>31/01/2025</c:v>
                </c:pt>
                <c:pt idx="21">
                  <c:v>3/02/2025</c:v>
                </c:pt>
                <c:pt idx="22">
                  <c:v>4/02/2025</c:v>
                </c:pt>
                <c:pt idx="23">
                  <c:v>5/02/2025</c:v>
                </c:pt>
                <c:pt idx="24">
                  <c:v>6/02/2025</c:v>
                </c:pt>
                <c:pt idx="25">
                  <c:v>7/02/2025</c:v>
                </c:pt>
                <c:pt idx="26">
                  <c:v>10/02/2025</c:v>
                </c:pt>
                <c:pt idx="27">
                  <c:v>11/02/2025</c:v>
                </c:pt>
                <c:pt idx="28">
                  <c:v>12/02/2025</c:v>
                </c:pt>
                <c:pt idx="29">
                  <c:v>13/02/2025</c:v>
                </c:pt>
                <c:pt idx="30">
                  <c:v>14/02/2025</c:v>
                </c:pt>
                <c:pt idx="31">
                  <c:v>17/02/2025</c:v>
                </c:pt>
                <c:pt idx="32">
                  <c:v>18/02/2025</c:v>
                </c:pt>
                <c:pt idx="33">
                  <c:v>19/02/2025</c:v>
                </c:pt>
                <c:pt idx="34">
                  <c:v>20/02/2025</c:v>
                </c:pt>
                <c:pt idx="35">
                  <c:v>21/02/2025</c:v>
                </c:pt>
                <c:pt idx="36">
                  <c:v>24/02/2025</c:v>
                </c:pt>
                <c:pt idx="37">
                  <c:v>25/02/2025</c:v>
                </c:pt>
                <c:pt idx="38">
                  <c:v>26/02/2025</c:v>
                </c:pt>
                <c:pt idx="39">
                  <c:v>27/02/2025</c:v>
                </c:pt>
                <c:pt idx="40">
                  <c:v>28/02/2025</c:v>
                </c:pt>
                <c:pt idx="41">
                  <c:v>3/03/2025</c:v>
                </c:pt>
                <c:pt idx="42">
                  <c:v>4/03/2025</c:v>
                </c:pt>
                <c:pt idx="43">
                  <c:v>5/03/2025</c:v>
                </c:pt>
                <c:pt idx="44">
                  <c:v>6/03/2025</c:v>
                </c:pt>
                <c:pt idx="45">
                  <c:v>7/03/2025</c:v>
                </c:pt>
                <c:pt idx="46">
                  <c:v>10/03/2025</c:v>
                </c:pt>
                <c:pt idx="47">
                  <c:v>11/03/2025</c:v>
                </c:pt>
                <c:pt idx="48">
                  <c:v>12/03/2025</c:v>
                </c:pt>
                <c:pt idx="49">
                  <c:v>13/03/2025</c:v>
                </c:pt>
                <c:pt idx="50">
                  <c:v>14/03/2025</c:v>
                </c:pt>
                <c:pt idx="51">
                  <c:v>17/03/2025</c:v>
                </c:pt>
                <c:pt idx="52">
                  <c:v>18/03/2025</c:v>
                </c:pt>
                <c:pt idx="53">
                  <c:v>19/03/2025</c:v>
                </c:pt>
                <c:pt idx="54">
                  <c:v>20/03/2025</c:v>
                </c:pt>
                <c:pt idx="55">
                  <c:v>21/03/2025</c:v>
                </c:pt>
                <c:pt idx="56">
                  <c:v>24/03/2025</c:v>
                </c:pt>
                <c:pt idx="57">
                  <c:v>25/03/2025</c:v>
                </c:pt>
                <c:pt idx="58">
                  <c:v>26/03/2025</c:v>
                </c:pt>
                <c:pt idx="59">
                  <c:v>27/03/2025</c:v>
                </c:pt>
                <c:pt idx="60">
                  <c:v>28/03/2025</c:v>
                </c:pt>
                <c:pt idx="61">
                  <c:v>31/03/2025</c:v>
                </c:pt>
                <c:pt idx="62">
                  <c:v>1/04/2025</c:v>
                </c:pt>
                <c:pt idx="63">
                  <c:v>2/04/2025</c:v>
                </c:pt>
                <c:pt idx="64">
                  <c:v>3/04/2025</c:v>
                </c:pt>
                <c:pt idx="65">
                  <c:v>4/04/2025</c:v>
                </c:pt>
                <c:pt idx="66">
                  <c:v>7/04/2025</c:v>
                </c:pt>
                <c:pt idx="67">
                  <c:v>8/04/2025</c:v>
                </c:pt>
                <c:pt idx="68">
                  <c:v>9/04/2025</c:v>
                </c:pt>
                <c:pt idx="69">
                  <c:v>10/04/2025</c:v>
                </c:pt>
                <c:pt idx="70">
                  <c:v>11/04/2025</c:v>
                </c:pt>
                <c:pt idx="71">
                  <c:v>14/04/2025</c:v>
                </c:pt>
                <c:pt idx="72">
                  <c:v>15/04/2025</c:v>
                </c:pt>
                <c:pt idx="73">
                  <c:v>16/04/2025</c:v>
                </c:pt>
                <c:pt idx="74">
                  <c:v>17/04/2025</c:v>
                </c:pt>
                <c:pt idx="75">
                  <c:v>22/04/2025</c:v>
                </c:pt>
                <c:pt idx="76">
                  <c:v>23/04/2025</c:v>
                </c:pt>
                <c:pt idx="77">
                  <c:v>24/04/2025</c:v>
                </c:pt>
                <c:pt idx="78">
                  <c:v>28/04/2025</c:v>
                </c:pt>
                <c:pt idx="79">
                  <c:v>29/04/2025</c:v>
                </c:pt>
                <c:pt idx="80">
                  <c:v>30/04/2025</c:v>
                </c:pt>
                <c:pt idx="81">
                  <c:v>1/05/2025</c:v>
                </c:pt>
                <c:pt idx="82">
                  <c:v>2/05/2025</c:v>
                </c:pt>
                <c:pt idx="83">
                  <c:v>5/05/2025</c:v>
                </c:pt>
                <c:pt idx="84">
                  <c:v>6/05/2025</c:v>
                </c:pt>
                <c:pt idx="85">
                  <c:v>7/05/2025</c:v>
                </c:pt>
                <c:pt idx="86">
                  <c:v>8/05/2025</c:v>
                </c:pt>
                <c:pt idx="87">
                  <c:v>9/05/2025</c:v>
                </c:pt>
                <c:pt idx="88">
                  <c:v>12/05/2025</c:v>
                </c:pt>
                <c:pt idx="89">
                  <c:v>13/05/2025</c:v>
                </c:pt>
                <c:pt idx="90">
                  <c:v>14/05/2025</c:v>
                </c:pt>
                <c:pt idx="91">
                  <c:v>15/05/2025</c:v>
                </c:pt>
                <c:pt idx="92">
                  <c:v>16/05/2025</c:v>
                </c:pt>
                <c:pt idx="93">
                  <c:v>19/05/2025</c:v>
                </c:pt>
                <c:pt idx="94">
                  <c:v>20/05/2025</c:v>
                </c:pt>
                <c:pt idx="95">
                  <c:v>21/05/2025</c:v>
                </c:pt>
                <c:pt idx="96">
                  <c:v>22/05/2025</c:v>
                </c:pt>
                <c:pt idx="97">
                  <c:v>23/05/2025</c:v>
                </c:pt>
                <c:pt idx="98">
                  <c:v>26/05/2025</c:v>
                </c:pt>
                <c:pt idx="99">
                  <c:v>27/05/2025</c:v>
                </c:pt>
                <c:pt idx="100">
                  <c:v>28/05/2025</c:v>
                </c:pt>
                <c:pt idx="101">
                  <c:v>29/05/2025</c:v>
                </c:pt>
                <c:pt idx="102">
                  <c:v>30/05/2025</c:v>
                </c:pt>
                <c:pt idx="103">
                  <c:v>2/06/2025</c:v>
                </c:pt>
                <c:pt idx="104">
                  <c:v>3/06/2025</c:v>
                </c:pt>
                <c:pt idx="105">
                  <c:v>4/06/2025</c:v>
                </c:pt>
                <c:pt idx="106">
                  <c:v>5/06/2025</c:v>
                </c:pt>
                <c:pt idx="107">
                  <c:v>6/06/2025</c:v>
                </c:pt>
                <c:pt idx="108">
                  <c:v>9/06/2025</c:v>
                </c:pt>
                <c:pt idx="109">
                  <c:v>10/06/2025</c:v>
                </c:pt>
                <c:pt idx="110">
                  <c:v>11/06/2025</c:v>
                </c:pt>
                <c:pt idx="111">
                  <c:v>12/06/2025</c:v>
                </c:pt>
                <c:pt idx="112">
                  <c:v>13/06/2025</c:v>
                </c:pt>
                <c:pt idx="113">
                  <c:v>16/06/2025</c:v>
                </c:pt>
                <c:pt idx="114">
                  <c:v>17/06/2025</c:v>
                </c:pt>
                <c:pt idx="115">
                  <c:v>18/06/2025</c:v>
                </c:pt>
                <c:pt idx="116">
                  <c:v>19/06/2025</c:v>
                </c:pt>
                <c:pt idx="117">
                  <c:v>20/06/2025</c:v>
                </c:pt>
                <c:pt idx="118">
                  <c:v>23/06/2025</c:v>
                </c:pt>
                <c:pt idx="119">
                  <c:v>24/06/2025</c:v>
                </c:pt>
                <c:pt idx="120">
                  <c:v>25/06/2025</c:v>
                </c:pt>
                <c:pt idx="121">
                  <c:v>26/06/2025</c:v>
                </c:pt>
                <c:pt idx="122">
                  <c:v>27/06/2025</c:v>
                </c:pt>
                <c:pt idx="123">
                  <c:v>30/06/2025</c:v>
                </c:pt>
                <c:pt idx="124">
                  <c:v>1/07/2025</c:v>
                </c:pt>
                <c:pt idx="125">
                  <c:v>2/07/2025</c:v>
                </c:pt>
                <c:pt idx="126">
                  <c:v>3/07/2025</c:v>
                </c:pt>
                <c:pt idx="127">
                  <c:v>4/07/2025</c:v>
                </c:pt>
                <c:pt idx="128">
                  <c:v>7/07/2025</c:v>
                </c:pt>
                <c:pt idx="129">
                  <c:v>8/07/2025</c:v>
                </c:pt>
                <c:pt idx="130">
                  <c:v>9/07/2025</c:v>
                </c:pt>
                <c:pt idx="131">
                  <c:v>10/07/2025</c:v>
                </c:pt>
                <c:pt idx="132">
                  <c:v>11/07/2025</c:v>
                </c:pt>
                <c:pt idx="133">
                  <c:v>14/07/2025</c:v>
                </c:pt>
                <c:pt idx="134">
                  <c:v>15/07/2025</c:v>
                </c:pt>
                <c:pt idx="135">
                  <c:v>16/07/2025</c:v>
                </c:pt>
                <c:pt idx="136">
                  <c:v>17/07/2025</c:v>
                </c:pt>
                <c:pt idx="137">
                  <c:v>18/07/2025</c:v>
                </c:pt>
                <c:pt idx="138">
                  <c:v>21/07/2025</c:v>
                </c:pt>
                <c:pt idx="139">
                  <c:v>22/07/2025</c:v>
                </c:pt>
                <c:pt idx="140">
                  <c:v>23/07/2025</c:v>
                </c:pt>
                <c:pt idx="141">
                  <c:v>24/07/2025</c:v>
                </c:pt>
                <c:pt idx="142">
                  <c:v>25/07/2025</c:v>
                </c:pt>
                <c:pt idx="143">
                  <c:v>28/07/2025</c:v>
                </c:pt>
                <c:pt idx="144">
                  <c:v>29/07/2025</c:v>
                </c:pt>
                <c:pt idx="145">
                  <c:v>30/07/2025</c:v>
                </c:pt>
                <c:pt idx="146">
                  <c:v>31/07/2025</c:v>
                </c:pt>
                <c:pt idx="147">
                  <c:v>1/08/2025</c:v>
                </c:pt>
                <c:pt idx="148">
                  <c:v>4/08/2025</c:v>
                </c:pt>
                <c:pt idx="149">
                  <c:v>5/08/2025</c:v>
                </c:pt>
                <c:pt idx="150">
                  <c:v>6/08/2025</c:v>
                </c:pt>
                <c:pt idx="151">
                  <c:v>7/08/2025</c:v>
                </c:pt>
                <c:pt idx="152">
                  <c:v>8/08/2025</c:v>
                </c:pt>
                <c:pt idx="153">
                  <c:v>11/08/2025</c:v>
                </c:pt>
                <c:pt idx="154">
                  <c:v>12/08/2025</c:v>
                </c:pt>
                <c:pt idx="155">
                  <c:v>13/08/2025</c:v>
                </c:pt>
                <c:pt idx="156">
                  <c:v>14/08/2025</c:v>
                </c:pt>
                <c:pt idx="157">
                  <c:v>15/08/2025</c:v>
                </c:pt>
                <c:pt idx="158">
                  <c:v>18/08/2025</c:v>
                </c:pt>
                <c:pt idx="159">
                  <c:v>19/08/2025</c:v>
                </c:pt>
                <c:pt idx="160">
                  <c:v>20/08/2025</c:v>
                </c:pt>
                <c:pt idx="161">
                  <c:v>21/08/2025</c:v>
                </c:pt>
                <c:pt idx="162">
                  <c:v>22/08/2025</c:v>
                </c:pt>
                <c:pt idx="163">
                  <c:v>25/08/2025</c:v>
                </c:pt>
                <c:pt idx="164">
                  <c:v>26/08/2025</c:v>
                </c:pt>
                <c:pt idx="165">
                  <c:v>27/08/2025</c:v>
                </c:pt>
                <c:pt idx="166">
                  <c:v>28/08/2025</c:v>
                </c:pt>
                <c:pt idx="167">
                  <c:v>29/08/2025</c:v>
                </c:pt>
                <c:pt idx="168">
                  <c:v>1/09/2025</c:v>
                </c:pt>
                <c:pt idx="169">
                  <c:v>2/09/2025</c:v>
                </c:pt>
                <c:pt idx="170">
                  <c:v>3/09/2025</c:v>
                </c:pt>
                <c:pt idx="171">
                  <c:v>4/09/2025</c:v>
                </c:pt>
                <c:pt idx="172">
                  <c:v>5/09/2025</c:v>
                </c:pt>
                <c:pt idx="173">
                  <c:v>8/09/2025</c:v>
                </c:pt>
                <c:pt idx="174">
                  <c:v>9/09/2025</c:v>
                </c:pt>
                <c:pt idx="175">
                  <c:v>10/09/2025</c:v>
                </c:pt>
                <c:pt idx="176">
                  <c:v>11/09/2025</c:v>
                </c:pt>
                <c:pt idx="177">
                  <c:v>12/09/2025</c:v>
                </c:pt>
                <c:pt idx="178">
                  <c:v>15/09/2025</c:v>
                </c:pt>
                <c:pt idx="179">
                  <c:v>16/09/2025</c:v>
                </c:pt>
                <c:pt idx="180">
                  <c:v>17/09/2025</c:v>
                </c:pt>
                <c:pt idx="181">
                  <c:v>18/09/2025</c:v>
                </c:pt>
                <c:pt idx="182">
                  <c:v>19/09/2025</c:v>
                </c:pt>
                <c:pt idx="183">
                  <c:v>22/09/2025</c:v>
                </c:pt>
                <c:pt idx="184">
                  <c:v>23/09/2025</c:v>
                </c:pt>
                <c:pt idx="185">
                  <c:v>24/09/2025</c:v>
                </c:pt>
                <c:pt idx="186">
                  <c:v>25/09/2025</c:v>
                </c:pt>
                <c:pt idx="187">
                  <c:v>26/09/2025</c:v>
                </c:pt>
                <c:pt idx="188">
                  <c:v>29/09/2025</c:v>
                </c:pt>
                <c:pt idx="189">
                  <c:v>30/09/2025</c:v>
                </c:pt>
                <c:pt idx="190">
                  <c:v>1/10/2025</c:v>
                </c:pt>
                <c:pt idx="191">
                  <c:v>2/10/2025</c:v>
                </c:pt>
                <c:pt idx="192">
                  <c:v>3/10/2025</c:v>
                </c:pt>
                <c:pt idx="193">
                  <c:v>6/10/2025</c:v>
                </c:pt>
                <c:pt idx="194">
                  <c:v>7/10/2025</c:v>
                </c:pt>
                <c:pt idx="195">
                  <c:v>8/10/2025</c:v>
                </c:pt>
                <c:pt idx="196">
                  <c:v>9/10/2025</c:v>
                </c:pt>
                <c:pt idx="197">
                  <c:v>10/10/2025</c:v>
                </c:pt>
                <c:pt idx="198">
                  <c:v>13/10/2025</c:v>
                </c:pt>
                <c:pt idx="199">
                  <c:v>14/10/2025</c:v>
                </c:pt>
                <c:pt idx="200">
                  <c:v>15/10/2025</c:v>
                </c:pt>
                <c:pt idx="201">
                  <c:v>16/10/2025</c:v>
                </c:pt>
                <c:pt idx="202">
                  <c:v>17/10/2025</c:v>
                </c:pt>
                <c:pt idx="203">
                  <c:v>20/10/2025</c:v>
                </c:pt>
                <c:pt idx="204">
                  <c:v>21/10/2025</c:v>
                </c:pt>
                <c:pt idx="205">
                  <c:v>22/10/2025</c:v>
                </c:pt>
                <c:pt idx="206">
                  <c:v>23/10/2025</c:v>
                </c:pt>
                <c:pt idx="207">
                  <c:v>24/10/2025</c:v>
                </c:pt>
                <c:pt idx="208">
                  <c:v>27/10/2025</c:v>
                </c:pt>
                <c:pt idx="209">
                  <c:v>28/10/2025</c:v>
                </c:pt>
                <c:pt idx="210">
                  <c:v>29/10/2025</c:v>
                </c:pt>
                <c:pt idx="211">
                  <c:v>30/10/2025</c:v>
                </c:pt>
                <c:pt idx="212">
                  <c:v>31/10/2025</c:v>
                </c:pt>
                <c:pt idx="213">
                  <c:v>3/11/2025</c:v>
                </c:pt>
                <c:pt idx="214">
                  <c:v>4/11/2025</c:v>
                </c:pt>
                <c:pt idx="215">
                  <c:v>5/11/2025</c:v>
                </c:pt>
                <c:pt idx="216">
                  <c:v>6/11/2025</c:v>
                </c:pt>
                <c:pt idx="217">
                  <c:v>7/11/2025</c:v>
                </c:pt>
                <c:pt idx="218">
                  <c:v>10/11/2025</c:v>
                </c:pt>
                <c:pt idx="219">
                  <c:v>11/11/2025</c:v>
                </c:pt>
                <c:pt idx="220">
                  <c:v>12/11/2025</c:v>
                </c:pt>
                <c:pt idx="221">
                  <c:v>13/11/2025</c:v>
                </c:pt>
                <c:pt idx="222">
                  <c:v>14/11/2025</c:v>
                </c:pt>
                <c:pt idx="223">
                  <c:v>17/11/2025</c:v>
                </c:pt>
                <c:pt idx="224">
                  <c:v>18/11/2025</c:v>
                </c:pt>
                <c:pt idx="225">
                  <c:v>19/11/2025</c:v>
                </c:pt>
                <c:pt idx="226">
                  <c:v>20/11/2025</c:v>
                </c:pt>
                <c:pt idx="227">
                  <c:v>21/11/2025</c:v>
                </c:pt>
                <c:pt idx="228">
                  <c:v>24/11/2025</c:v>
                </c:pt>
                <c:pt idx="229">
                  <c:v>25/11/2025</c:v>
                </c:pt>
                <c:pt idx="230">
                  <c:v>26/11/2025</c:v>
                </c:pt>
                <c:pt idx="231">
                  <c:v>27/11/2025</c:v>
                </c:pt>
                <c:pt idx="232">
                  <c:v>28/11/2025</c:v>
                </c:pt>
                <c:pt idx="233">
                  <c:v>1/12/2025</c:v>
                </c:pt>
                <c:pt idx="234">
                  <c:v>2/12/2025</c:v>
                </c:pt>
                <c:pt idx="235">
                  <c:v>3/12/2025</c:v>
                </c:pt>
                <c:pt idx="236">
                  <c:v>4/12/2025</c:v>
                </c:pt>
                <c:pt idx="237">
                  <c:v>5/12/2025</c:v>
                </c:pt>
                <c:pt idx="238">
                  <c:v>8/12/2025</c:v>
                </c:pt>
                <c:pt idx="239">
                  <c:v>9/12/2025</c:v>
                </c:pt>
                <c:pt idx="240">
                  <c:v>10/12/2025</c:v>
                </c:pt>
                <c:pt idx="241">
                  <c:v>11/12/2025</c:v>
                </c:pt>
                <c:pt idx="242">
                  <c:v>12/12/2025</c:v>
                </c:pt>
                <c:pt idx="243">
                  <c:v>15/12/2025</c:v>
                </c:pt>
                <c:pt idx="244">
                  <c:v>16/12/2025</c:v>
                </c:pt>
                <c:pt idx="245">
                  <c:v>17/12/2025</c:v>
                </c:pt>
                <c:pt idx="246">
                  <c:v>18/12/2025</c:v>
                </c:pt>
                <c:pt idx="247">
                  <c:v>19/12/2025</c:v>
                </c:pt>
                <c:pt idx="248">
                  <c:v>22/12/2025</c:v>
                </c:pt>
                <c:pt idx="249">
                  <c:v>23/12/2025</c:v>
                </c:pt>
                <c:pt idx="250">
                  <c:v>24/12/2025</c:v>
                </c:pt>
                <c:pt idx="251">
                  <c:v>29/12/2025</c:v>
                </c:pt>
                <c:pt idx="252">
                  <c:v>30/12/2025</c:v>
                </c:pt>
                <c:pt idx="253">
                  <c:v>31/12/2025</c:v>
                </c:pt>
                <c:pt idx="254">
                  <c:v>2/01/2026</c:v>
                </c:pt>
                <c:pt idx="255">
                  <c:v>5/01/2026</c:v>
                </c:pt>
                <c:pt idx="256">
                  <c:v>6/01/2026</c:v>
                </c:pt>
                <c:pt idx="257">
                  <c:v>7/01/2026</c:v>
                </c:pt>
                <c:pt idx="258">
                  <c:v>8/01/2026</c:v>
                </c:pt>
                <c:pt idx="259">
                  <c:v>9/01/2026</c:v>
                </c:pt>
                <c:pt idx="260">
                  <c:v>12/01/2026</c:v>
                </c:pt>
                <c:pt idx="261">
                  <c:v>13/01/2026</c:v>
                </c:pt>
                <c:pt idx="262">
                  <c:v>14/01/2026</c:v>
                </c:pt>
                <c:pt idx="263">
                  <c:v>15/01/2026</c:v>
                </c:pt>
                <c:pt idx="264">
                  <c:v>16/01/2026</c:v>
                </c:pt>
              </c:strCache>
            </c:strRef>
          </c:cat>
          <c:val>
            <c:numRef>
              <c:f>Sheet2!$C$3:$C$268</c:f>
              <c:numCache>
                <c:formatCode>General</c:formatCode>
                <c:ptCount val="265"/>
                <c:pt idx="0">
                  <c:v>125.25</c:v>
                </c:pt>
                <c:pt idx="1">
                  <c:v>125.22</c:v>
                </c:pt>
                <c:pt idx="2">
                  <c:v>125.22</c:v>
                </c:pt>
                <c:pt idx="3">
                  <c:v>124.91</c:v>
                </c:pt>
                <c:pt idx="4">
                  <c:v>124.91</c:v>
                </c:pt>
                <c:pt idx="5">
                  <c:v>124.9</c:v>
                </c:pt>
                <c:pt idx="6">
                  <c:v>124.9</c:v>
                </c:pt>
                <c:pt idx="7">
                  <c:v>124.9</c:v>
                </c:pt>
                <c:pt idx="8">
                  <c:v>124.03</c:v>
                </c:pt>
                <c:pt idx="9">
                  <c:v>124.03</c:v>
                </c:pt>
                <c:pt idx="10">
                  <c:v>122.5</c:v>
                </c:pt>
                <c:pt idx="11">
                  <c:v>122.5</c:v>
                </c:pt>
                <c:pt idx="12">
                  <c:v>122.21</c:v>
                </c:pt>
                <c:pt idx="13">
                  <c:v>122.66</c:v>
                </c:pt>
                <c:pt idx="14">
                  <c:v>122.66</c:v>
                </c:pt>
                <c:pt idx="15">
                  <c:v>123.1</c:v>
                </c:pt>
                <c:pt idx="16">
                  <c:v>123.1</c:v>
                </c:pt>
                <c:pt idx="17">
                  <c:v>123.1</c:v>
                </c:pt>
                <c:pt idx="18">
                  <c:v>123.1</c:v>
                </c:pt>
                <c:pt idx="19">
                  <c:v>123.28</c:v>
                </c:pt>
                <c:pt idx="20">
                  <c:v>123.9</c:v>
                </c:pt>
                <c:pt idx="21">
                  <c:v>123.9</c:v>
                </c:pt>
                <c:pt idx="22">
                  <c:v>123.9</c:v>
                </c:pt>
                <c:pt idx="23">
                  <c:v>123.9</c:v>
                </c:pt>
                <c:pt idx="24">
                  <c:v>123.9</c:v>
                </c:pt>
                <c:pt idx="25">
                  <c:v>123.9</c:v>
                </c:pt>
                <c:pt idx="26">
                  <c:v>123.9</c:v>
                </c:pt>
                <c:pt idx="27">
                  <c:v>122.1</c:v>
                </c:pt>
                <c:pt idx="28">
                  <c:v>121.95</c:v>
                </c:pt>
                <c:pt idx="29">
                  <c:v>119.85</c:v>
                </c:pt>
                <c:pt idx="30">
                  <c:v>119.6</c:v>
                </c:pt>
                <c:pt idx="31">
                  <c:v>118.25</c:v>
                </c:pt>
                <c:pt idx="32">
                  <c:v>118</c:v>
                </c:pt>
                <c:pt idx="33">
                  <c:v>118.7</c:v>
                </c:pt>
                <c:pt idx="34">
                  <c:v>118.7</c:v>
                </c:pt>
                <c:pt idx="35">
                  <c:v>118.7</c:v>
                </c:pt>
                <c:pt idx="36">
                  <c:v>118.7</c:v>
                </c:pt>
                <c:pt idx="37">
                  <c:v>118.7</c:v>
                </c:pt>
                <c:pt idx="38">
                  <c:v>118.7</c:v>
                </c:pt>
                <c:pt idx="39">
                  <c:v>118</c:v>
                </c:pt>
                <c:pt idx="40">
                  <c:v>118</c:v>
                </c:pt>
                <c:pt idx="41">
                  <c:v>118.18</c:v>
                </c:pt>
                <c:pt idx="42">
                  <c:v>118.57</c:v>
                </c:pt>
                <c:pt idx="43">
                  <c:v>118.94</c:v>
                </c:pt>
                <c:pt idx="44">
                  <c:v>119.06</c:v>
                </c:pt>
                <c:pt idx="45">
                  <c:v>119.16</c:v>
                </c:pt>
                <c:pt idx="46">
                  <c:v>119.16</c:v>
                </c:pt>
                <c:pt idx="47">
                  <c:v>119.16</c:v>
                </c:pt>
                <c:pt idx="48">
                  <c:v>119.5</c:v>
                </c:pt>
                <c:pt idx="49">
                  <c:v>119.65</c:v>
                </c:pt>
                <c:pt idx="50">
                  <c:v>119.65</c:v>
                </c:pt>
                <c:pt idx="51">
                  <c:v>119.65</c:v>
                </c:pt>
                <c:pt idx="52">
                  <c:v>120.6</c:v>
                </c:pt>
                <c:pt idx="53">
                  <c:v>120.9</c:v>
                </c:pt>
                <c:pt idx="54">
                  <c:v>121.25</c:v>
                </c:pt>
                <c:pt idx="55">
                  <c:v>121.74</c:v>
                </c:pt>
                <c:pt idx="56">
                  <c:v>121.85</c:v>
                </c:pt>
                <c:pt idx="57">
                  <c:v>121.43</c:v>
                </c:pt>
                <c:pt idx="58">
                  <c:v>121.43</c:v>
                </c:pt>
                <c:pt idx="59">
                  <c:v>121.43</c:v>
                </c:pt>
                <c:pt idx="60">
                  <c:v>121.43</c:v>
                </c:pt>
                <c:pt idx="61">
                  <c:v>121.43</c:v>
                </c:pt>
                <c:pt idx="62">
                  <c:v>121.53</c:v>
                </c:pt>
                <c:pt idx="63">
                  <c:v>121.53</c:v>
                </c:pt>
                <c:pt idx="64">
                  <c:v>121.53</c:v>
                </c:pt>
                <c:pt idx="65">
                  <c:v>121.6</c:v>
                </c:pt>
                <c:pt idx="66">
                  <c:v>121.6</c:v>
                </c:pt>
                <c:pt idx="67">
                  <c:v>121.7</c:v>
                </c:pt>
                <c:pt idx="68">
                  <c:v>121.56</c:v>
                </c:pt>
                <c:pt idx="69">
                  <c:v>121.7</c:v>
                </c:pt>
                <c:pt idx="70">
                  <c:v>121.7</c:v>
                </c:pt>
                <c:pt idx="71">
                  <c:v>121.27</c:v>
                </c:pt>
                <c:pt idx="72">
                  <c:v>121.24</c:v>
                </c:pt>
                <c:pt idx="73">
                  <c:v>121.2</c:v>
                </c:pt>
                <c:pt idx="74">
                  <c:v>121.28</c:v>
                </c:pt>
                <c:pt idx="75">
                  <c:v>121.16</c:v>
                </c:pt>
                <c:pt idx="76">
                  <c:v>121.16</c:v>
                </c:pt>
                <c:pt idx="77">
                  <c:v>121.16</c:v>
                </c:pt>
                <c:pt idx="78">
                  <c:v>121.33</c:v>
                </c:pt>
                <c:pt idx="79">
                  <c:v>121.43</c:v>
                </c:pt>
                <c:pt idx="80">
                  <c:v>121.36</c:v>
                </c:pt>
                <c:pt idx="81">
                  <c:v>121.3</c:v>
                </c:pt>
                <c:pt idx="82">
                  <c:v>121.25</c:v>
                </c:pt>
                <c:pt idx="83">
                  <c:v>121.46</c:v>
                </c:pt>
                <c:pt idx="84">
                  <c:v>121.72</c:v>
                </c:pt>
                <c:pt idx="85">
                  <c:v>121.6</c:v>
                </c:pt>
                <c:pt idx="86">
                  <c:v>121.12</c:v>
                </c:pt>
                <c:pt idx="87">
                  <c:v>121.32</c:v>
                </c:pt>
                <c:pt idx="88">
                  <c:v>121.39</c:v>
                </c:pt>
                <c:pt idx="89">
                  <c:v>121.12</c:v>
                </c:pt>
                <c:pt idx="90">
                  <c:v>121.18</c:v>
                </c:pt>
                <c:pt idx="91">
                  <c:v>119.43</c:v>
                </c:pt>
                <c:pt idx="92">
                  <c:v>119.35</c:v>
                </c:pt>
                <c:pt idx="93">
                  <c:v>117.95</c:v>
                </c:pt>
                <c:pt idx="94">
                  <c:v>117.14</c:v>
                </c:pt>
                <c:pt idx="95">
                  <c:v>115.6</c:v>
                </c:pt>
                <c:pt idx="96">
                  <c:v>115.75</c:v>
                </c:pt>
                <c:pt idx="97">
                  <c:v>116</c:v>
                </c:pt>
                <c:pt idx="98">
                  <c:v>114.91</c:v>
                </c:pt>
                <c:pt idx="99">
                  <c:v>114.83</c:v>
                </c:pt>
                <c:pt idx="100">
                  <c:v>114.63</c:v>
                </c:pt>
                <c:pt idx="101">
                  <c:v>114.12</c:v>
                </c:pt>
                <c:pt idx="102">
                  <c:v>114.65</c:v>
                </c:pt>
                <c:pt idx="103">
                  <c:v>114.55</c:v>
                </c:pt>
                <c:pt idx="104">
                  <c:v>113.52</c:v>
                </c:pt>
                <c:pt idx="105">
                  <c:v>112.02</c:v>
                </c:pt>
                <c:pt idx="106">
                  <c:v>112</c:v>
                </c:pt>
                <c:pt idx="107">
                  <c:v>112.22</c:v>
                </c:pt>
                <c:pt idx="108">
                  <c:v>112.22</c:v>
                </c:pt>
                <c:pt idx="109">
                  <c:v>112.48</c:v>
                </c:pt>
                <c:pt idx="110">
                  <c:v>112.75</c:v>
                </c:pt>
                <c:pt idx="111">
                  <c:v>113.28</c:v>
                </c:pt>
                <c:pt idx="112">
                  <c:v>113.73</c:v>
                </c:pt>
                <c:pt idx="113">
                  <c:v>114.65</c:v>
                </c:pt>
                <c:pt idx="114">
                  <c:v>114.55</c:v>
                </c:pt>
                <c:pt idx="115">
                  <c:v>114</c:v>
                </c:pt>
                <c:pt idx="116">
                  <c:v>114.2</c:v>
                </c:pt>
                <c:pt idx="117">
                  <c:v>114.68</c:v>
                </c:pt>
                <c:pt idx="118">
                  <c:v>115.33</c:v>
                </c:pt>
                <c:pt idx="119">
                  <c:v>115.33</c:v>
                </c:pt>
                <c:pt idx="120">
                  <c:v>115.46</c:v>
                </c:pt>
                <c:pt idx="121">
                  <c:v>114.97</c:v>
                </c:pt>
                <c:pt idx="122">
                  <c:v>116.41</c:v>
                </c:pt>
                <c:pt idx="123">
                  <c:v>115.45</c:v>
                </c:pt>
                <c:pt idx="124">
                  <c:v>115.45</c:v>
                </c:pt>
                <c:pt idx="125">
                  <c:v>115.39</c:v>
                </c:pt>
                <c:pt idx="126">
                  <c:v>115.48</c:v>
                </c:pt>
                <c:pt idx="127">
                  <c:v>115.48</c:v>
                </c:pt>
                <c:pt idx="128">
                  <c:v>115.46</c:v>
                </c:pt>
                <c:pt idx="129">
                  <c:v>114.78</c:v>
                </c:pt>
                <c:pt idx="130">
                  <c:v>115.08</c:v>
                </c:pt>
                <c:pt idx="131">
                  <c:v>115.23</c:v>
                </c:pt>
                <c:pt idx="132">
                  <c:v>115.23</c:v>
                </c:pt>
                <c:pt idx="133">
                  <c:v>115.17</c:v>
                </c:pt>
                <c:pt idx="134">
                  <c:v>115.22</c:v>
                </c:pt>
                <c:pt idx="135">
                  <c:v>115.22</c:v>
                </c:pt>
                <c:pt idx="136">
                  <c:v>115.63</c:v>
                </c:pt>
                <c:pt idx="137">
                  <c:v>116.21</c:v>
                </c:pt>
                <c:pt idx="138">
                  <c:v>115.97</c:v>
                </c:pt>
                <c:pt idx="139">
                  <c:v>115.79</c:v>
                </c:pt>
                <c:pt idx="140">
                  <c:v>115.45</c:v>
                </c:pt>
                <c:pt idx="141">
                  <c:v>115.45</c:v>
                </c:pt>
                <c:pt idx="142">
                  <c:v>115.45</c:v>
                </c:pt>
                <c:pt idx="143">
                  <c:v>115.25</c:v>
                </c:pt>
                <c:pt idx="144">
                  <c:v>114.24</c:v>
                </c:pt>
                <c:pt idx="145">
                  <c:v>113.84</c:v>
                </c:pt>
                <c:pt idx="146">
                  <c:v>113.3</c:v>
                </c:pt>
                <c:pt idx="147">
                  <c:v>113.25</c:v>
                </c:pt>
                <c:pt idx="148">
                  <c:v>113.59</c:v>
                </c:pt>
                <c:pt idx="149">
                  <c:v>114.14</c:v>
                </c:pt>
                <c:pt idx="150">
                  <c:v>115.14</c:v>
                </c:pt>
                <c:pt idx="151">
                  <c:v>115.12</c:v>
                </c:pt>
                <c:pt idx="152">
                  <c:v>115.12</c:v>
                </c:pt>
                <c:pt idx="153">
                  <c:v>115.21</c:v>
                </c:pt>
                <c:pt idx="154">
                  <c:v>115.81</c:v>
                </c:pt>
                <c:pt idx="155">
                  <c:v>116.05</c:v>
                </c:pt>
                <c:pt idx="156">
                  <c:v>115.8</c:v>
                </c:pt>
                <c:pt idx="157">
                  <c:v>115.9</c:v>
                </c:pt>
                <c:pt idx="158">
                  <c:v>115.85</c:v>
                </c:pt>
                <c:pt idx="159">
                  <c:v>114.52</c:v>
                </c:pt>
                <c:pt idx="160">
                  <c:v>114.62</c:v>
                </c:pt>
                <c:pt idx="161">
                  <c:v>114.66</c:v>
                </c:pt>
                <c:pt idx="162">
                  <c:v>114.71</c:v>
                </c:pt>
                <c:pt idx="163">
                  <c:v>114.54</c:v>
                </c:pt>
                <c:pt idx="164">
                  <c:v>114.7</c:v>
                </c:pt>
                <c:pt idx="165">
                  <c:v>114.96</c:v>
                </c:pt>
                <c:pt idx="166">
                  <c:v>115.1</c:v>
                </c:pt>
                <c:pt idx="167">
                  <c:v>114.9</c:v>
                </c:pt>
                <c:pt idx="168">
                  <c:v>114.9</c:v>
                </c:pt>
                <c:pt idx="169">
                  <c:v>114.58</c:v>
                </c:pt>
                <c:pt idx="170">
                  <c:v>115.05</c:v>
                </c:pt>
                <c:pt idx="171">
                  <c:v>115.02</c:v>
                </c:pt>
                <c:pt idx="172">
                  <c:v>115.02</c:v>
                </c:pt>
                <c:pt idx="173">
                  <c:v>115.41</c:v>
                </c:pt>
                <c:pt idx="174">
                  <c:v>115.41</c:v>
                </c:pt>
                <c:pt idx="175">
                  <c:v>115</c:v>
                </c:pt>
                <c:pt idx="176">
                  <c:v>114.58</c:v>
                </c:pt>
                <c:pt idx="177">
                  <c:v>114.14</c:v>
                </c:pt>
                <c:pt idx="178">
                  <c:v>113.98</c:v>
                </c:pt>
                <c:pt idx="179">
                  <c:v>113.85</c:v>
                </c:pt>
                <c:pt idx="180">
                  <c:v>113.86</c:v>
                </c:pt>
                <c:pt idx="181">
                  <c:v>114.16</c:v>
                </c:pt>
                <c:pt idx="182">
                  <c:v>114.45</c:v>
                </c:pt>
                <c:pt idx="183">
                  <c:v>114.35</c:v>
                </c:pt>
                <c:pt idx="184">
                  <c:v>114.27</c:v>
                </c:pt>
                <c:pt idx="185">
                  <c:v>114.3</c:v>
                </c:pt>
                <c:pt idx="186">
                  <c:v>114.59</c:v>
                </c:pt>
                <c:pt idx="187">
                  <c:v>114.12</c:v>
                </c:pt>
                <c:pt idx="188">
                  <c:v>114.34</c:v>
                </c:pt>
                <c:pt idx="189">
                  <c:v>114.23</c:v>
                </c:pt>
                <c:pt idx="190">
                  <c:v>114.04</c:v>
                </c:pt>
                <c:pt idx="191">
                  <c:v>113.66</c:v>
                </c:pt>
                <c:pt idx="192">
                  <c:v>113.7</c:v>
                </c:pt>
                <c:pt idx="193">
                  <c:v>113.7</c:v>
                </c:pt>
                <c:pt idx="194">
                  <c:v>113.8</c:v>
                </c:pt>
                <c:pt idx="195">
                  <c:v>114.31</c:v>
                </c:pt>
                <c:pt idx="196">
                  <c:v>114.24</c:v>
                </c:pt>
                <c:pt idx="197">
                  <c:v>114.54</c:v>
                </c:pt>
                <c:pt idx="198">
                  <c:v>115</c:v>
                </c:pt>
                <c:pt idx="199">
                  <c:v>115.03</c:v>
                </c:pt>
                <c:pt idx="200">
                  <c:v>114.65</c:v>
                </c:pt>
                <c:pt idx="201">
                  <c:v>114.59</c:v>
                </c:pt>
                <c:pt idx="202">
                  <c:v>114.82</c:v>
                </c:pt>
                <c:pt idx="203">
                  <c:v>114.83</c:v>
                </c:pt>
                <c:pt idx="204">
                  <c:v>114.47</c:v>
                </c:pt>
                <c:pt idx="205">
                  <c:v>114.22</c:v>
                </c:pt>
                <c:pt idx="206">
                  <c:v>114.24</c:v>
                </c:pt>
                <c:pt idx="207">
                  <c:v>114.3</c:v>
                </c:pt>
                <c:pt idx="208">
                  <c:v>114.12</c:v>
                </c:pt>
                <c:pt idx="209">
                  <c:v>113.85</c:v>
                </c:pt>
                <c:pt idx="210">
                  <c:v>113.51</c:v>
                </c:pt>
                <c:pt idx="211">
                  <c:v>113.5</c:v>
                </c:pt>
                <c:pt idx="212">
                  <c:v>113.52</c:v>
                </c:pt>
                <c:pt idx="213">
                  <c:v>112.9</c:v>
                </c:pt>
                <c:pt idx="214">
                  <c:v>112.72</c:v>
                </c:pt>
                <c:pt idx="215">
                  <c:v>112.93</c:v>
                </c:pt>
                <c:pt idx="216">
                  <c:v>113.74</c:v>
                </c:pt>
                <c:pt idx="217">
                  <c:v>113.86</c:v>
                </c:pt>
                <c:pt idx="218">
                  <c:v>113.42</c:v>
                </c:pt>
                <c:pt idx="219">
                  <c:v>112.9</c:v>
                </c:pt>
                <c:pt idx="220">
                  <c:v>112.51</c:v>
                </c:pt>
                <c:pt idx="221">
                  <c:v>113.2</c:v>
                </c:pt>
                <c:pt idx="222">
                  <c:v>112.83</c:v>
                </c:pt>
                <c:pt idx="223">
                  <c:v>112.4</c:v>
                </c:pt>
                <c:pt idx="224">
                  <c:v>112.44</c:v>
                </c:pt>
                <c:pt idx="225">
                  <c:v>112.48</c:v>
                </c:pt>
                <c:pt idx="226">
                  <c:v>112.48</c:v>
                </c:pt>
                <c:pt idx="227">
                  <c:v>112.59</c:v>
                </c:pt>
                <c:pt idx="228">
                  <c:v>112.48</c:v>
                </c:pt>
                <c:pt idx="229">
                  <c:v>111.72</c:v>
                </c:pt>
                <c:pt idx="230">
                  <c:v>111.51</c:v>
                </c:pt>
                <c:pt idx="231">
                  <c:v>111.06</c:v>
                </c:pt>
                <c:pt idx="232">
                  <c:v>110.53</c:v>
                </c:pt>
                <c:pt idx="233">
                  <c:v>109.04</c:v>
                </c:pt>
                <c:pt idx="234">
                  <c:v>108.8</c:v>
                </c:pt>
                <c:pt idx="235">
                  <c:v>109.08</c:v>
                </c:pt>
                <c:pt idx="236">
                  <c:v>107.75</c:v>
                </c:pt>
                <c:pt idx="237">
                  <c:v>106.81</c:v>
                </c:pt>
                <c:pt idx="238">
                  <c:v>105.59</c:v>
                </c:pt>
                <c:pt idx="239">
                  <c:v>105.24</c:v>
                </c:pt>
                <c:pt idx="240">
                  <c:v>103.58</c:v>
                </c:pt>
                <c:pt idx="241">
                  <c:v>103.55</c:v>
                </c:pt>
                <c:pt idx="242">
                  <c:v>103.55</c:v>
                </c:pt>
                <c:pt idx="243">
                  <c:v>103.9</c:v>
                </c:pt>
                <c:pt idx="244">
                  <c:v>104</c:v>
                </c:pt>
                <c:pt idx="245">
                  <c:v>104.29</c:v>
                </c:pt>
                <c:pt idx="246">
                  <c:v>104.5</c:v>
                </c:pt>
                <c:pt idx="247">
                  <c:v>104</c:v>
                </c:pt>
                <c:pt idx="248">
                  <c:v>102.95</c:v>
                </c:pt>
                <c:pt idx="249">
                  <c:v>102.44</c:v>
                </c:pt>
                <c:pt idx="250">
                  <c:v>103</c:v>
                </c:pt>
                <c:pt idx="251">
                  <c:v>102.59</c:v>
                </c:pt>
                <c:pt idx="252">
                  <c:v>103.2</c:v>
                </c:pt>
                <c:pt idx="253">
                  <c:v>102.91</c:v>
                </c:pt>
                <c:pt idx="254">
                  <c:v>101.98</c:v>
                </c:pt>
                <c:pt idx="255">
                  <c:v>101.98</c:v>
                </c:pt>
                <c:pt idx="256">
                  <c:v>100.51</c:v>
                </c:pt>
                <c:pt idx="257">
                  <c:v>99.6</c:v>
                </c:pt>
                <c:pt idx="258">
                  <c:v>98.4</c:v>
                </c:pt>
                <c:pt idx="259">
                  <c:v>96.25</c:v>
                </c:pt>
                <c:pt idx="260">
                  <c:v>94.01</c:v>
                </c:pt>
                <c:pt idx="261">
                  <c:v>95.21</c:v>
                </c:pt>
                <c:pt idx="262">
                  <c:v>97.37</c:v>
                </c:pt>
                <c:pt idx="263">
                  <c:v>99.97</c:v>
                </c:pt>
                <c:pt idx="264">
                  <c:v>98.89</c:v>
                </c:pt>
              </c:numCache>
            </c:numRef>
          </c:val>
          <c:smooth val="0"/>
          <c:extLst>
            <c:ext xmlns:c16="http://schemas.microsoft.com/office/drawing/2014/chart" uri="{C3380CC4-5D6E-409C-BE32-E72D297353CC}">
              <c16:uniqueId val="{00000001-B2BE-497B-A9F8-16B0CE72B497}"/>
            </c:ext>
          </c:extLst>
        </c:ser>
        <c:ser>
          <c:idx val="2"/>
          <c:order val="2"/>
          <c:tx>
            <c:strRef>
              <c:f>Sheet2!$D$1:$D$2</c:f>
              <c:strCache>
                <c:ptCount val="1"/>
                <c:pt idx="0">
                  <c:v>NSW FY29</c:v>
                </c:pt>
              </c:strCache>
            </c:strRef>
          </c:tx>
          <c:spPr>
            <a:ln w="50800" cap="rnd">
              <a:solidFill>
                <a:schemeClr val="tx2">
                  <a:lumMod val="75000"/>
                  <a:lumOff val="25000"/>
                </a:schemeClr>
              </a:solidFill>
              <a:round/>
            </a:ln>
            <a:effectLst/>
          </c:spPr>
          <c:marker>
            <c:symbol val="none"/>
          </c:marker>
          <c:cat>
            <c:strRef>
              <c:f>Sheet2!$A$3:$A$268</c:f>
              <c:strCache>
                <c:ptCount val="265"/>
                <c:pt idx="0">
                  <c:v>2/01/2025</c:v>
                </c:pt>
                <c:pt idx="1">
                  <c:v>3/01/2025</c:v>
                </c:pt>
                <c:pt idx="2">
                  <c:v>6/01/2025</c:v>
                </c:pt>
                <c:pt idx="3">
                  <c:v>7/01/2025</c:v>
                </c:pt>
                <c:pt idx="4">
                  <c:v>8/01/2025</c:v>
                </c:pt>
                <c:pt idx="5">
                  <c:v>9/01/2025</c:v>
                </c:pt>
                <c:pt idx="6">
                  <c:v>10/01/2025</c:v>
                </c:pt>
                <c:pt idx="7">
                  <c:v>13/01/2025</c:v>
                </c:pt>
                <c:pt idx="8">
                  <c:v>14/01/2025</c:v>
                </c:pt>
                <c:pt idx="9">
                  <c:v>15/01/2025</c:v>
                </c:pt>
                <c:pt idx="10">
                  <c:v>16/01/2025</c:v>
                </c:pt>
                <c:pt idx="11">
                  <c:v>17/01/2025</c:v>
                </c:pt>
                <c:pt idx="12">
                  <c:v>20/01/2025</c:v>
                </c:pt>
                <c:pt idx="13">
                  <c:v>21/01/2025</c:v>
                </c:pt>
                <c:pt idx="14">
                  <c:v>22/01/2025</c:v>
                </c:pt>
                <c:pt idx="15">
                  <c:v>23/01/2025</c:v>
                </c:pt>
                <c:pt idx="16">
                  <c:v>24/01/2025</c:v>
                </c:pt>
                <c:pt idx="17">
                  <c:v>28/01/2025</c:v>
                </c:pt>
                <c:pt idx="18">
                  <c:v>29/01/2025</c:v>
                </c:pt>
                <c:pt idx="19">
                  <c:v>30/01/2025</c:v>
                </c:pt>
                <c:pt idx="20">
                  <c:v>31/01/2025</c:v>
                </c:pt>
                <c:pt idx="21">
                  <c:v>3/02/2025</c:v>
                </c:pt>
                <c:pt idx="22">
                  <c:v>4/02/2025</c:v>
                </c:pt>
                <c:pt idx="23">
                  <c:v>5/02/2025</c:v>
                </c:pt>
                <c:pt idx="24">
                  <c:v>6/02/2025</c:v>
                </c:pt>
                <c:pt idx="25">
                  <c:v>7/02/2025</c:v>
                </c:pt>
                <c:pt idx="26">
                  <c:v>10/02/2025</c:v>
                </c:pt>
                <c:pt idx="27">
                  <c:v>11/02/2025</c:v>
                </c:pt>
                <c:pt idx="28">
                  <c:v>12/02/2025</c:v>
                </c:pt>
                <c:pt idx="29">
                  <c:v>13/02/2025</c:v>
                </c:pt>
                <c:pt idx="30">
                  <c:v>14/02/2025</c:v>
                </c:pt>
                <c:pt idx="31">
                  <c:v>17/02/2025</c:v>
                </c:pt>
                <c:pt idx="32">
                  <c:v>18/02/2025</c:v>
                </c:pt>
                <c:pt idx="33">
                  <c:v>19/02/2025</c:v>
                </c:pt>
                <c:pt idx="34">
                  <c:v>20/02/2025</c:v>
                </c:pt>
                <c:pt idx="35">
                  <c:v>21/02/2025</c:v>
                </c:pt>
                <c:pt idx="36">
                  <c:v>24/02/2025</c:v>
                </c:pt>
                <c:pt idx="37">
                  <c:v>25/02/2025</c:v>
                </c:pt>
                <c:pt idx="38">
                  <c:v>26/02/2025</c:v>
                </c:pt>
                <c:pt idx="39">
                  <c:v>27/02/2025</c:v>
                </c:pt>
                <c:pt idx="40">
                  <c:v>28/02/2025</c:v>
                </c:pt>
                <c:pt idx="41">
                  <c:v>3/03/2025</c:v>
                </c:pt>
                <c:pt idx="42">
                  <c:v>4/03/2025</c:v>
                </c:pt>
                <c:pt idx="43">
                  <c:v>5/03/2025</c:v>
                </c:pt>
                <c:pt idx="44">
                  <c:v>6/03/2025</c:v>
                </c:pt>
                <c:pt idx="45">
                  <c:v>7/03/2025</c:v>
                </c:pt>
                <c:pt idx="46">
                  <c:v>10/03/2025</c:v>
                </c:pt>
                <c:pt idx="47">
                  <c:v>11/03/2025</c:v>
                </c:pt>
                <c:pt idx="48">
                  <c:v>12/03/2025</c:v>
                </c:pt>
                <c:pt idx="49">
                  <c:v>13/03/2025</c:v>
                </c:pt>
                <c:pt idx="50">
                  <c:v>14/03/2025</c:v>
                </c:pt>
                <c:pt idx="51">
                  <c:v>17/03/2025</c:v>
                </c:pt>
                <c:pt idx="52">
                  <c:v>18/03/2025</c:v>
                </c:pt>
                <c:pt idx="53">
                  <c:v>19/03/2025</c:v>
                </c:pt>
                <c:pt idx="54">
                  <c:v>20/03/2025</c:v>
                </c:pt>
                <c:pt idx="55">
                  <c:v>21/03/2025</c:v>
                </c:pt>
                <c:pt idx="56">
                  <c:v>24/03/2025</c:v>
                </c:pt>
                <c:pt idx="57">
                  <c:v>25/03/2025</c:v>
                </c:pt>
                <c:pt idx="58">
                  <c:v>26/03/2025</c:v>
                </c:pt>
                <c:pt idx="59">
                  <c:v>27/03/2025</c:v>
                </c:pt>
                <c:pt idx="60">
                  <c:v>28/03/2025</c:v>
                </c:pt>
                <c:pt idx="61">
                  <c:v>31/03/2025</c:v>
                </c:pt>
                <c:pt idx="62">
                  <c:v>1/04/2025</c:v>
                </c:pt>
                <c:pt idx="63">
                  <c:v>2/04/2025</c:v>
                </c:pt>
                <c:pt idx="64">
                  <c:v>3/04/2025</c:v>
                </c:pt>
                <c:pt idx="65">
                  <c:v>4/04/2025</c:v>
                </c:pt>
                <c:pt idx="66">
                  <c:v>7/04/2025</c:v>
                </c:pt>
                <c:pt idx="67">
                  <c:v>8/04/2025</c:v>
                </c:pt>
                <c:pt idx="68">
                  <c:v>9/04/2025</c:v>
                </c:pt>
                <c:pt idx="69">
                  <c:v>10/04/2025</c:v>
                </c:pt>
                <c:pt idx="70">
                  <c:v>11/04/2025</c:v>
                </c:pt>
                <c:pt idx="71">
                  <c:v>14/04/2025</c:v>
                </c:pt>
                <c:pt idx="72">
                  <c:v>15/04/2025</c:v>
                </c:pt>
                <c:pt idx="73">
                  <c:v>16/04/2025</c:v>
                </c:pt>
                <c:pt idx="74">
                  <c:v>17/04/2025</c:v>
                </c:pt>
                <c:pt idx="75">
                  <c:v>22/04/2025</c:v>
                </c:pt>
                <c:pt idx="76">
                  <c:v>23/04/2025</c:v>
                </c:pt>
                <c:pt idx="77">
                  <c:v>24/04/2025</c:v>
                </c:pt>
                <c:pt idx="78">
                  <c:v>28/04/2025</c:v>
                </c:pt>
                <c:pt idx="79">
                  <c:v>29/04/2025</c:v>
                </c:pt>
                <c:pt idx="80">
                  <c:v>30/04/2025</c:v>
                </c:pt>
                <c:pt idx="81">
                  <c:v>1/05/2025</c:v>
                </c:pt>
                <c:pt idx="82">
                  <c:v>2/05/2025</c:v>
                </c:pt>
                <c:pt idx="83">
                  <c:v>5/05/2025</c:v>
                </c:pt>
                <c:pt idx="84">
                  <c:v>6/05/2025</c:v>
                </c:pt>
                <c:pt idx="85">
                  <c:v>7/05/2025</c:v>
                </c:pt>
                <c:pt idx="86">
                  <c:v>8/05/2025</c:v>
                </c:pt>
                <c:pt idx="87">
                  <c:v>9/05/2025</c:v>
                </c:pt>
                <c:pt idx="88">
                  <c:v>12/05/2025</c:v>
                </c:pt>
                <c:pt idx="89">
                  <c:v>13/05/2025</c:v>
                </c:pt>
                <c:pt idx="90">
                  <c:v>14/05/2025</c:v>
                </c:pt>
                <c:pt idx="91">
                  <c:v>15/05/2025</c:v>
                </c:pt>
                <c:pt idx="92">
                  <c:v>16/05/2025</c:v>
                </c:pt>
                <c:pt idx="93">
                  <c:v>19/05/2025</c:v>
                </c:pt>
                <c:pt idx="94">
                  <c:v>20/05/2025</c:v>
                </c:pt>
                <c:pt idx="95">
                  <c:v>21/05/2025</c:v>
                </c:pt>
                <c:pt idx="96">
                  <c:v>22/05/2025</c:v>
                </c:pt>
                <c:pt idx="97">
                  <c:v>23/05/2025</c:v>
                </c:pt>
                <c:pt idx="98">
                  <c:v>26/05/2025</c:v>
                </c:pt>
                <c:pt idx="99">
                  <c:v>27/05/2025</c:v>
                </c:pt>
                <c:pt idx="100">
                  <c:v>28/05/2025</c:v>
                </c:pt>
                <c:pt idx="101">
                  <c:v>29/05/2025</c:v>
                </c:pt>
                <c:pt idx="102">
                  <c:v>30/05/2025</c:v>
                </c:pt>
                <c:pt idx="103">
                  <c:v>2/06/2025</c:v>
                </c:pt>
                <c:pt idx="104">
                  <c:v>3/06/2025</c:v>
                </c:pt>
                <c:pt idx="105">
                  <c:v>4/06/2025</c:v>
                </c:pt>
                <c:pt idx="106">
                  <c:v>5/06/2025</c:v>
                </c:pt>
                <c:pt idx="107">
                  <c:v>6/06/2025</c:v>
                </c:pt>
                <c:pt idx="108">
                  <c:v>9/06/2025</c:v>
                </c:pt>
                <c:pt idx="109">
                  <c:v>10/06/2025</c:v>
                </c:pt>
                <c:pt idx="110">
                  <c:v>11/06/2025</c:v>
                </c:pt>
                <c:pt idx="111">
                  <c:v>12/06/2025</c:v>
                </c:pt>
                <c:pt idx="112">
                  <c:v>13/06/2025</c:v>
                </c:pt>
                <c:pt idx="113">
                  <c:v>16/06/2025</c:v>
                </c:pt>
                <c:pt idx="114">
                  <c:v>17/06/2025</c:v>
                </c:pt>
                <c:pt idx="115">
                  <c:v>18/06/2025</c:v>
                </c:pt>
                <c:pt idx="116">
                  <c:v>19/06/2025</c:v>
                </c:pt>
                <c:pt idx="117">
                  <c:v>20/06/2025</c:v>
                </c:pt>
                <c:pt idx="118">
                  <c:v>23/06/2025</c:v>
                </c:pt>
                <c:pt idx="119">
                  <c:v>24/06/2025</c:v>
                </c:pt>
                <c:pt idx="120">
                  <c:v>25/06/2025</c:v>
                </c:pt>
                <c:pt idx="121">
                  <c:v>26/06/2025</c:v>
                </c:pt>
                <c:pt idx="122">
                  <c:v>27/06/2025</c:v>
                </c:pt>
                <c:pt idx="123">
                  <c:v>30/06/2025</c:v>
                </c:pt>
                <c:pt idx="124">
                  <c:v>1/07/2025</c:v>
                </c:pt>
                <c:pt idx="125">
                  <c:v>2/07/2025</c:v>
                </c:pt>
                <c:pt idx="126">
                  <c:v>3/07/2025</c:v>
                </c:pt>
                <c:pt idx="127">
                  <c:v>4/07/2025</c:v>
                </c:pt>
                <c:pt idx="128">
                  <c:v>7/07/2025</c:v>
                </c:pt>
                <c:pt idx="129">
                  <c:v>8/07/2025</c:v>
                </c:pt>
                <c:pt idx="130">
                  <c:v>9/07/2025</c:v>
                </c:pt>
                <c:pt idx="131">
                  <c:v>10/07/2025</c:v>
                </c:pt>
                <c:pt idx="132">
                  <c:v>11/07/2025</c:v>
                </c:pt>
                <c:pt idx="133">
                  <c:v>14/07/2025</c:v>
                </c:pt>
                <c:pt idx="134">
                  <c:v>15/07/2025</c:v>
                </c:pt>
                <c:pt idx="135">
                  <c:v>16/07/2025</c:v>
                </c:pt>
                <c:pt idx="136">
                  <c:v>17/07/2025</c:v>
                </c:pt>
                <c:pt idx="137">
                  <c:v>18/07/2025</c:v>
                </c:pt>
                <c:pt idx="138">
                  <c:v>21/07/2025</c:v>
                </c:pt>
                <c:pt idx="139">
                  <c:v>22/07/2025</c:v>
                </c:pt>
                <c:pt idx="140">
                  <c:v>23/07/2025</c:v>
                </c:pt>
                <c:pt idx="141">
                  <c:v>24/07/2025</c:v>
                </c:pt>
                <c:pt idx="142">
                  <c:v>25/07/2025</c:v>
                </c:pt>
                <c:pt idx="143">
                  <c:v>28/07/2025</c:v>
                </c:pt>
                <c:pt idx="144">
                  <c:v>29/07/2025</c:v>
                </c:pt>
                <c:pt idx="145">
                  <c:v>30/07/2025</c:v>
                </c:pt>
                <c:pt idx="146">
                  <c:v>31/07/2025</c:v>
                </c:pt>
                <c:pt idx="147">
                  <c:v>1/08/2025</c:v>
                </c:pt>
                <c:pt idx="148">
                  <c:v>4/08/2025</c:v>
                </c:pt>
                <c:pt idx="149">
                  <c:v>5/08/2025</c:v>
                </c:pt>
                <c:pt idx="150">
                  <c:v>6/08/2025</c:v>
                </c:pt>
                <c:pt idx="151">
                  <c:v>7/08/2025</c:v>
                </c:pt>
                <c:pt idx="152">
                  <c:v>8/08/2025</c:v>
                </c:pt>
                <c:pt idx="153">
                  <c:v>11/08/2025</c:v>
                </c:pt>
                <c:pt idx="154">
                  <c:v>12/08/2025</c:v>
                </c:pt>
                <c:pt idx="155">
                  <c:v>13/08/2025</c:v>
                </c:pt>
                <c:pt idx="156">
                  <c:v>14/08/2025</c:v>
                </c:pt>
                <c:pt idx="157">
                  <c:v>15/08/2025</c:v>
                </c:pt>
                <c:pt idx="158">
                  <c:v>18/08/2025</c:v>
                </c:pt>
                <c:pt idx="159">
                  <c:v>19/08/2025</c:v>
                </c:pt>
                <c:pt idx="160">
                  <c:v>20/08/2025</c:v>
                </c:pt>
                <c:pt idx="161">
                  <c:v>21/08/2025</c:v>
                </c:pt>
                <c:pt idx="162">
                  <c:v>22/08/2025</c:v>
                </c:pt>
                <c:pt idx="163">
                  <c:v>25/08/2025</c:v>
                </c:pt>
                <c:pt idx="164">
                  <c:v>26/08/2025</c:v>
                </c:pt>
                <c:pt idx="165">
                  <c:v>27/08/2025</c:v>
                </c:pt>
                <c:pt idx="166">
                  <c:v>28/08/2025</c:v>
                </c:pt>
                <c:pt idx="167">
                  <c:v>29/08/2025</c:v>
                </c:pt>
                <c:pt idx="168">
                  <c:v>1/09/2025</c:v>
                </c:pt>
                <c:pt idx="169">
                  <c:v>2/09/2025</c:v>
                </c:pt>
                <c:pt idx="170">
                  <c:v>3/09/2025</c:v>
                </c:pt>
                <c:pt idx="171">
                  <c:v>4/09/2025</c:v>
                </c:pt>
                <c:pt idx="172">
                  <c:v>5/09/2025</c:v>
                </c:pt>
                <c:pt idx="173">
                  <c:v>8/09/2025</c:v>
                </c:pt>
                <c:pt idx="174">
                  <c:v>9/09/2025</c:v>
                </c:pt>
                <c:pt idx="175">
                  <c:v>10/09/2025</c:v>
                </c:pt>
                <c:pt idx="176">
                  <c:v>11/09/2025</c:v>
                </c:pt>
                <c:pt idx="177">
                  <c:v>12/09/2025</c:v>
                </c:pt>
                <c:pt idx="178">
                  <c:v>15/09/2025</c:v>
                </c:pt>
                <c:pt idx="179">
                  <c:v>16/09/2025</c:v>
                </c:pt>
                <c:pt idx="180">
                  <c:v>17/09/2025</c:v>
                </c:pt>
                <c:pt idx="181">
                  <c:v>18/09/2025</c:v>
                </c:pt>
                <c:pt idx="182">
                  <c:v>19/09/2025</c:v>
                </c:pt>
                <c:pt idx="183">
                  <c:v>22/09/2025</c:v>
                </c:pt>
                <c:pt idx="184">
                  <c:v>23/09/2025</c:v>
                </c:pt>
                <c:pt idx="185">
                  <c:v>24/09/2025</c:v>
                </c:pt>
                <c:pt idx="186">
                  <c:v>25/09/2025</c:v>
                </c:pt>
                <c:pt idx="187">
                  <c:v>26/09/2025</c:v>
                </c:pt>
                <c:pt idx="188">
                  <c:v>29/09/2025</c:v>
                </c:pt>
                <c:pt idx="189">
                  <c:v>30/09/2025</c:v>
                </c:pt>
                <c:pt idx="190">
                  <c:v>1/10/2025</c:v>
                </c:pt>
                <c:pt idx="191">
                  <c:v>2/10/2025</c:v>
                </c:pt>
                <c:pt idx="192">
                  <c:v>3/10/2025</c:v>
                </c:pt>
                <c:pt idx="193">
                  <c:v>6/10/2025</c:v>
                </c:pt>
                <c:pt idx="194">
                  <c:v>7/10/2025</c:v>
                </c:pt>
                <c:pt idx="195">
                  <c:v>8/10/2025</c:v>
                </c:pt>
                <c:pt idx="196">
                  <c:v>9/10/2025</c:v>
                </c:pt>
                <c:pt idx="197">
                  <c:v>10/10/2025</c:v>
                </c:pt>
                <c:pt idx="198">
                  <c:v>13/10/2025</c:v>
                </c:pt>
                <c:pt idx="199">
                  <c:v>14/10/2025</c:v>
                </c:pt>
                <c:pt idx="200">
                  <c:v>15/10/2025</c:v>
                </c:pt>
                <c:pt idx="201">
                  <c:v>16/10/2025</c:v>
                </c:pt>
                <c:pt idx="202">
                  <c:v>17/10/2025</c:v>
                </c:pt>
                <c:pt idx="203">
                  <c:v>20/10/2025</c:v>
                </c:pt>
                <c:pt idx="204">
                  <c:v>21/10/2025</c:v>
                </c:pt>
                <c:pt idx="205">
                  <c:v>22/10/2025</c:v>
                </c:pt>
                <c:pt idx="206">
                  <c:v>23/10/2025</c:v>
                </c:pt>
                <c:pt idx="207">
                  <c:v>24/10/2025</c:v>
                </c:pt>
                <c:pt idx="208">
                  <c:v>27/10/2025</c:v>
                </c:pt>
                <c:pt idx="209">
                  <c:v>28/10/2025</c:v>
                </c:pt>
                <c:pt idx="210">
                  <c:v>29/10/2025</c:v>
                </c:pt>
                <c:pt idx="211">
                  <c:v>30/10/2025</c:v>
                </c:pt>
                <c:pt idx="212">
                  <c:v>31/10/2025</c:v>
                </c:pt>
                <c:pt idx="213">
                  <c:v>3/11/2025</c:v>
                </c:pt>
                <c:pt idx="214">
                  <c:v>4/11/2025</c:v>
                </c:pt>
                <c:pt idx="215">
                  <c:v>5/11/2025</c:v>
                </c:pt>
                <c:pt idx="216">
                  <c:v>6/11/2025</c:v>
                </c:pt>
                <c:pt idx="217">
                  <c:v>7/11/2025</c:v>
                </c:pt>
                <c:pt idx="218">
                  <c:v>10/11/2025</c:v>
                </c:pt>
                <c:pt idx="219">
                  <c:v>11/11/2025</c:v>
                </c:pt>
                <c:pt idx="220">
                  <c:v>12/11/2025</c:v>
                </c:pt>
                <c:pt idx="221">
                  <c:v>13/11/2025</c:v>
                </c:pt>
                <c:pt idx="222">
                  <c:v>14/11/2025</c:v>
                </c:pt>
                <c:pt idx="223">
                  <c:v>17/11/2025</c:v>
                </c:pt>
                <c:pt idx="224">
                  <c:v>18/11/2025</c:v>
                </c:pt>
                <c:pt idx="225">
                  <c:v>19/11/2025</c:v>
                </c:pt>
                <c:pt idx="226">
                  <c:v>20/11/2025</c:v>
                </c:pt>
                <c:pt idx="227">
                  <c:v>21/11/2025</c:v>
                </c:pt>
                <c:pt idx="228">
                  <c:v>24/11/2025</c:v>
                </c:pt>
                <c:pt idx="229">
                  <c:v>25/11/2025</c:v>
                </c:pt>
                <c:pt idx="230">
                  <c:v>26/11/2025</c:v>
                </c:pt>
                <c:pt idx="231">
                  <c:v>27/11/2025</c:v>
                </c:pt>
                <c:pt idx="232">
                  <c:v>28/11/2025</c:v>
                </c:pt>
                <c:pt idx="233">
                  <c:v>1/12/2025</c:v>
                </c:pt>
                <c:pt idx="234">
                  <c:v>2/12/2025</c:v>
                </c:pt>
                <c:pt idx="235">
                  <c:v>3/12/2025</c:v>
                </c:pt>
                <c:pt idx="236">
                  <c:v>4/12/2025</c:v>
                </c:pt>
                <c:pt idx="237">
                  <c:v>5/12/2025</c:v>
                </c:pt>
                <c:pt idx="238">
                  <c:v>8/12/2025</c:v>
                </c:pt>
                <c:pt idx="239">
                  <c:v>9/12/2025</c:v>
                </c:pt>
                <c:pt idx="240">
                  <c:v>10/12/2025</c:v>
                </c:pt>
                <c:pt idx="241">
                  <c:v>11/12/2025</c:v>
                </c:pt>
                <c:pt idx="242">
                  <c:v>12/12/2025</c:v>
                </c:pt>
                <c:pt idx="243">
                  <c:v>15/12/2025</c:v>
                </c:pt>
                <c:pt idx="244">
                  <c:v>16/12/2025</c:v>
                </c:pt>
                <c:pt idx="245">
                  <c:v>17/12/2025</c:v>
                </c:pt>
                <c:pt idx="246">
                  <c:v>18/12/2025</c:v>
                </c:pt>
                <c:pt idx="247">
                  <c:v>19/12/2025</c:v>
                </c:pt>
                <c:pt idx="248">
                  <c:v>22/12/2025</c:v>
                </c:pt>
                <c:pt idx="249">
                  <c:v>23/12/2025</c:v>
                </c:pt>
                <c:pt idx="250">
                  <c:v>24/12/2025</c:v>
                </c:pt>
                <c:pt idx="251">
                  <c:v>29/12/2025</c:v>
                </c:pt>
                <c:pt idx="252">
                  <c:v>30/12/2025</c:v>
                </c:pt>
                <c:pt idx="253">
                  <c:v>31/12/2025</c:v>
                </c:pt>
                <c:pt idx="254">
                  <c:v>2/01/2026</c:v>
                </c:pt>
                <c:pt idx="255">
                  <c:v>5/01/2026</c:v>
                </c:pt>
                <c:pt idx="256">
                  <c:v>6/01/2026</c:v>
                </c:pt>
                <c:pt idx="257">
                  <c:v>7/01/2026</c:v>
                </c:pt>
                <c:pt idx="258">
                  <c:v>8/01/2026</c:v>
                </c:pt>
                <c:pt idx="259">
                  <c:v>9/01/2026</c:v>
                </c:pt>
                <c:pt idx="260">
                  <c:v>12/01/2026</c:v>
                </c:pt>
                <c:pt idx="261">
                  <c:v>13/01/2026</c:v>
                </c:pt>
                <c:pt idx="262">
                  <c:v>14/01/2026</c:v>
                </c:pt>
                <c:pt idx="263">
                  <c:v>15/01/2026</c:v>
                </c:pt>
                <c:pt idx="264">
                  <c:v>16/01/2026</c:v>
                </c:pt>
              </c:strCache>
            </c:strRef>
          </c:cat>
          <c:val>
            <c:numRef>
              <c:f>Sheet2!$D$3:$D$268</c:f>
              <c:numCache>
                <c:formatCode>General</c:formatCode>
                <c:ptCount val="265"/>
                <c:pt idx="62">
                  <c:v>120.04</c:v>
                </c:pt>
                <c:pt idx="63">
                  <c:v>120.78</c:v>
                </c:pt>
                <c:pt idx="64">
                  <c:v>121.81</c:v>
                </c:pt>
                <c:pt idx="65">
                  <c:v>121.81</c:v>
                </c:pt>
                <c:pt idx="66">
                  <c:v>121.81</c:v>
                </c:pt>
                <c:pt idx="67">
                  <c:v>121.81</c:v>
                </c:pt>
                <c:pt idx="68">
                  <c:v>121.81</c:v>
                </c:pt>
                <c:pt idx="69">
                  <c:v>121.85</c:v>
                </c:pt>
                <c:pt idx="70">
                  <c:v>121.85</c:v>
                </c:pt>
                <c:pt idx="71">
                  <c:v>121.85</c:v>
                </c:pt>
                <c:pt idx="72">
                  <c:v>121.85</c:v>
                </c:pt>
                <c:pt idx="73">
                  <c:v>121.85</c:v>
                </c:pt>
                <c:pt idx="74">
                  <c:v>121.85</c:v>
                </c:pt>
                <c:pt idx="75">
                  <c:v>121.85</c:v>
                </c:pt>
                <c:pt idx="76">
                  <c:v>121.85</c:v>
                </c:pt>
                <c:pt idx="77">
                  <c:v>121.85</c:v>
                </c:pt>
                <c:pt idx="78">
                  <c:v>121.85</c:v>
                </c:pt>
                <c:pt idx="79">
                  <c:v>121.85</c:v>
                </c:pt>
                <c:pt idx="80">
                  <c:v>121.85</c:v>
                </c:pt>
                <c:pt idx="81">
                  <c:v>121.85</c:v>
                </c:pt>
                <c:pt idx="82">
                  <c:v>121.85</c:v>
                </c:pt>
                <c:pt idx="83">
                  <c:v>121.85</c:v>
                </c:pt>
                <c:pt idx="84">
                  <c:v>121.85</c:v>
                </c:pt>
                <c:pt idx="85">
                  <c:v>121.85</c:v>
                </c:pt>
                <c:pt idx="86">
                  <c:v>121.85</c:v>
                </c:pt>
                <c:pt idx="87">
                  <c:v>121.85</c:v>
                </c:pt>
                <c:pt idx="88">
                  <c:v>121.85</c:v>
                </c:pt>
                <c:pt idx="89">
                  <c:v>121.85</c:v>
                </c:pt>
                <c:pt idx="90">
                  <c:v>121.85</c:v>
                </c:pt>
                <c:pt idx="91">
                  <c:v>119.86</c:v>
                </c:pt>
                <c:pt idx="92">
                  <c:v>119.86</c:v>
                </c:pt>
                <c:pt idx="93">
                  <c:v>119.85</c:v>
                </c:pt>
                <c:pt idx="94">
                  <c:v>119.85</c:v>
                </c:pt>
                <c:pt idx="95">
                  <c:v>117.55</c:v>
                </c:pt>
                <c:pt idx="96">
                  <c:v>117.55</c:v>
                </c:pt>
                <c:pt idx="97">
                  <c:v>117.55</c:v>
                </c:pt>
                <c:pt idx="98">
                  <c:v>116.5</c:v>
                </c:pt>
                <c:pt idx="99">
                  <c:v>116.5</c:v>
                </c:pt>
                <c:pt idx="100">
                  <c:v>116.27</c:v>
                </c:pt>
                <c:pt idx="101">
                  <c:v>115.75</c:v>
                </c:pt>
                <c:pt idx="102">
                  <c:v>115.75</c:v>
                </c:pt>
                <c:pt idx="103">
                  <c:v>115.25</c:v>
                </c:pt>
                <c:pt idx="104">
                  <c:v>114.5</c:v>
                </c:pt>
                <c:pt idx="105">
                  <c:v>112</c:v>
                </c:pt>
                <c:pt idx="106">
                  <c:v>112.06</c:v>
                </c:pt>
                <c:pt idx="107">
                  <c:v>112.06</c:v>
                </c:pt>
                <c:pt idx="108">
                  <c:v>112.06</c:v>
                </c:pt>
                <c:pt idx="109">
                  <c:v>112.44</c:v>
                </c:pt>
                <c:pt idx="110">
                  <c:v>112.44</c:v>
                </c:pt>
                <c:pt idx="111">
                  <c:v>112.71</c:v>
                </c:pt>
                <c:pt idx="112">
                  <c:v>113.01</c:v>
                </c:pt>
                <c:pt idx="113">
                  <c:v>113.2</c:v>
                </c:pt>
                <c:pt idx="114">
                  <c:v>113.32</c:v>
                </c:pt>
                <c:pt idx="115">
                  <c:v>113.32</c:v>
                </c:pt>
                <c:pt idx="116">
                  <c:v>113.45</c:v>
                </c:pt>
                <c:pt idx="117">
                  <c:v>113.66</c:v>
                </c:pt>
                <c:pt idx="118">
                  <c:v>114</c:v>
                </c:pt>
                <c:pt idx="119">
                  <c:v>113.97</c:v>
                </c:pt>
                <c:pt idx="120">
                  <c:v>114.05</c:v>
                </c:pt>
                <c:pt idx="121">
                  <c:v>114.07</c:v>
                </c:pt>
                <c:pt idx="122">
                  <c:v>114.4</c:v>
                </c:pt>
                <c:pt idx="123">
                  <c:v>114</c:v>
                </c:pt>
                <c:pt idx="124">
                  <c:v>114</c:v>
                </c:pt>
                <c:pt idx="125">
                  <c:v>114</c:v>
                </c:pt>
                <c:pt idx="126">
                  <c:v>114.07</c:v>
                </c:pt>
                <c:pt idx="127">
                  <c:v>114.07</c:v>
                </c:pt>
                <c:pt idx="128">
                  <c:v>114.07</c:v>
                </c:pt>
                <c:pt idx="129">
                  <c:v>114.07</c:v>
                </c:pt>
                <c:pt idx="130">
                  <c:v>113.79</c:v>
                </c:pt>
                <c:pt idx="131">
                  <c:v>113.83</c:v>
                </c:pt>
                <c:pt idx="132">
                  <c:v>113.83</c:v>
                </c:pt>
                <c:pt idx="133">
                  <c:v>113.83</c:v>
                </c:pt>
                <c:pt idx="134">
                  <c:v>113.83</c:v>
                </c:pt>
                <c:pt idx="135">
                  <c:v>113.83</c:v>
                </c:pt>
                <c:pt idx="136">
                  <c:v>114.07</c:v>
                </c:pt>
                <c:pt idx="137">
                  <c:v>114.34</c:v>
                </c:pt>
                <c:pt idx="138">
                  <c:v>114.34</c:v>
                </c:pt>
                <c:pt idx="139">
                  <c:v>114.34</c:v>
                </c:pt>
                <c:pt idx="140">
                  <c:v>114.36</c:v>
                </c:pt>
                <c:pt idx="141">
                  <c:v>114.36</c:v>
                </c:pt>
                <c:pt idx="142">
                  <c:v>114.36</c:v>
                </c:pt>
                <c:pt idx="143">
                  <c:v>114.36</c:v>
                </c:pt>
                <c:pt idx="144">
                  <c:v>114.22</c:v>
                </c:pt>
                <c:pt idx="145">
                  <c:v>113.89</c:v>
                </c:pt>
                <c:pt idx="146">
                  <c:v>113.58</c:v>
                </c:pt>
                <c:pt idx="147">
                  <c:v>113.58</c:v>
                </c:pt>
                <c:pt idx="148">
                  <c:v>113.62</c:v>
                </c:pt>
                <c:pt idx="149">
                  <c:v>113.98</c:v>
                </c:pt>
                <c:pt idx="150">
                  <c:v>115</c:v>
                </c:pt>
                <c:pt idx="151">
                  <c:v>115</c:v>
                </c:pt>
                <c:pt idx="152">
                  <c:v>115</c:v>
                </c:pt>
                <c:pt idx="153">
                  <c:v>115.04</c:v>
                </c:pt>
                <c:pt idx="154">
                  <c:v>115.36</c:v>
                </c:pt>
                <c:pt idx="155">
                  <c:v>116.35</c:v>
                </c:pt>
                <c:pt idx="156">
                  <c:v>116.26</c:v>
                </c:pt>
                <c:pt idx="157">
                  <c:v>116.41</c:v>
                </c:pt>
                <c:pt idx="158">
                  <c:v>116.35</c:v>
                </c:pt>
                <c:pt idx="159">
                  <c:v>115.51</c:v>
                </c:pt>
                <c:pt idx="160">
                  <c:v>115.68</c:v>
                </c:pt>
                <c:pt idx="161">
                  <c:v>115.72</c:v>
                </c:pt>
                <c:pt idx="162">
                  <c:v>115.79</c:v>
                </c:pt>
                <c:pt idx="163">
                  <c:v>115.79</c:v>
                </c:pt>
                <c:pt idx="164">
                  <c:v>116.2</c:v>
                </c:pt>
                <c:pt idx="165">
                  <c:v>116.36</c:v>
                </c:pt>
                <c:pt idx="166">
                  <c:v>116.45</c:v>
                </c:pt>
                <c:pt idx="167">
                  <c:v>116</c:v>
                </c:pt>
                <c:pt idx="168">
                  <c:v>116.06</c:v>
                </c:pt>
                <c:pt idx="169">
                  <c:v>115.75</c:v>
                </c:pt>
                <c:pt idx="170">
                  <c:v>116.4</c:v>
                </c:pt>
                <c:pt idx="171">
                  <c:v>116.23</c:v>
                </c:pt>
                <c:pt idx="172">
                  <c:v>116.24</c:v>
                </c:pt>
                <c:pt idx="173">
                  <c:v>116.53</c:v>
                </c:pt>
                <c:pt idx="174">
                  <c:v>116.61</c:v>
                </c:pt>
                <c:pt idx="175">
                  <c:v>116.61</c:v>
                </c:pt>
                <c:pt idx="176">
                  <c:v>116.5</c:v>
                </c:pt>
                <c:pt idx="177">
                  <c:v>116.21</c:v>
                </c:pt>
                <c:pt idx="178">
                  <c:v>116.21</c:v>
                </c:pt>
                <c:pt idx="179">
                  <c:v>116</c:v>
                </c:pt>
                <c:pt idx="180">
                  <c:v>116.25</c:v>
                </c:pt>
                <c:pt idx="181">
                  <c:v>116.5</c:v>
                </c:pt>
                <c:pt idx="182">
                  <c:v>116.6</c:v>
                </c:pt>
                <c:pt idx="183">
                  <c:v>116.5</c:v>
                </c:pt>
                <c:pt idx="184">
                  <c:v>116.43</c:v>
                </c:pt>
                <c:pt idx="185">
                  <c:v>116.43</c:v>
                </c:pt>
                <c:pt idx="186">
                  <c:v>116.43</c:v>
                </c:pt>
                <c:pt idx="187">
                  <c:v>116.18</c:v>
                </c:pt>
                <c:pt idx="188">
                  <c:v>116.18</c:v>
                </c:pt>
                <c:pt idx="189">
                  <c:v>116.18</c:v>
                </c:pt>
                <c:pt idx="190">
                  <c:v>116.18</c:v>
                </c:pt>
                <c:pt idx="191">
                  <c:v>115.67</c:v>
                </c:pt>
                <c:pt idx="192">
                  <c:v>115.67</c:v>
                </c:pt>
                <c:pt idx="193">
                  <c:v>115.67</c:v>
                </c:pt>
                <c:pt idx="194">
                  <c:v>115.74</c:v>
                </c:pt>
                <c:pt idx="195">
                  <c:v>116.1</c:v>
                </c:pt>
                <c:pt idx="196">
                  <c:v>116.1</c:v>
                </c:pt>
                <c:pt idx="197">
                  <c:v>116.29</c:v>
                </c:pt>
                <c:pt idx="198">
                  <c:v>116.71</c:v>
                </c:pt>
                <c:pt idx="199">
                  <c:v>116.77</c:v>
                </c:pt>
                <c:pt idx="200">
                  <c:v>116.63</c:v>
                </c:pt>
                <c:pt idx="201">
                  <c:v>116.63</c:v>
                </c:pt>
                <c:pt idx="202">
                  <c:v>116.73</c:v>
                </c:pt>
                <c:pt idx="203">
                  <c:v>116.72</c:v>
                </c:pt>
                <c:pt idx="204">
                  <c:v>116.72</c:v>
                </c:pt>
                <c:pt idx="205">
                  <c:v>116.72</c:v>
                </c:pt>
                <c:pt idx="206">
                  <c:v>116.72</c:v>
                </c:pt>
                <c:pt idx="207">
                  <c:v>116.72</c:v>
                </c:pt>
                <c:pt idx="208">
                  <c:v>116.72</c:v>
                </c:pt>
                <c:pt idx="209">
                  <c:v>116.06</c:v>
                </c:pt>
                <c:pt idx="210">
                  <c:v>115.89</c:v>
                </c:pt>
                <c:pt idx="211">
                  <c:v>115.22</c:v>
                </c:pt>
                <c:pt idx="212">
                  <c:v>114.99</c:v>
                </c:pt>
                <c:pt idx="213">
                  <c:v>114.35</c:v>
                </c:pt>
                <c:pt idx="214">
                  <c:v>114</c:v>
                </c:pt>
                <c:pt idx="215">
                  <c:v>114.25</c:v>
                </c:pt>
                <c:pt idx="216">
                  <c:v>114.85</c:v>
                </c:pt>
                <c:pt idx="217">
                  <c:v>114.88</c:v>
                </c:pt>
                <c:pt idx="218">
                  <c:v>114.55</c:v>
                </c:pt>
                <c:pt idx="219">
                  <c:v>113.96</c:v>
                </c:pt>
                <c:pt idx="220">
                  <c:v>113.96</c:v>
                </c:pt>
                <c:pt idx="221">
                  <c:v>114.43</c:v>
                </c:pt>
                <c:pt idx="222">
                  <c:v>114</c:v>
                </c:pt>
                <c:pt idx="223">
                  <c:v>114</c:v>
                </c:pt>
                <c:pt idx="224">
                  <c:v>113.98</c:v>
                </c:pt>
                <c:pt idx="225">
                  <c:v>113.98</c:v>
                </c:pt>
                <c:pt idx="226">
                  <c:v>113.98</c:v>
                </c:pt>
                <c:pt idx="227">
                  <c:v>113.98</c:v>
                </c:pt>
                <c:pt idx="228">
                  <c:v>114.08</c:v>
                </c:pt>
                <c:pt idx="229">
                  <c:v>113.8</c:v>
                </c:pt>
                <c:pt idx="230">
                  <c:v>113.8</c:v>
                </c:pt>
                <c:pt idx="231">
                  <c:v>113.8</c:v>
                </c:pt>
                <c:pt idx="232">
                  <c:v>112.99</c:v>
                </c:pt>
                <c:pt idx="233">
                  <c:v>112.75</c:v>
                </c:pt>
                <c:pt idx="234">
                  <c:v>112.58</c:v>
                </c:pt>
                <c:pt idx="235">
                  <c:v>112.52</c:v>
                </c:pt>
                <c:pt idx="236">
                  <c:v>112</c:v>
                </c:pt>
                <c:pt idx="237">
                  <c:v>111.63</c:v>
                </c:pt>
                <c:pt idx="238">
                  <c:v>109.67</c:v>
                </c:pt>
                <c:pt idx="239">
                  <c:v>108.77</c:v>
                </c:pt>
                <c:pt idx="240">
                  <c:v>107.3</c:v>
                </c:pt>
                <c:pt idx="241">
                  <c:v>107.37</c:v>
                </c:pt>
                <c:pt idx="242">
                  <c:v>106.5</c:v>
                </c:pt>
                <c:pt idx="243">
                  <c:v>106.62</c:v>
                </c:pt>
                <c:pt idx="244">
                  <c:v>106.05</c:v>
                </c:pt>
                <c:pt idx="245">
                  <c:v>106.05</c:v>
                </c:pt>
                <c:pt idx="246">
                  <c:v>105.61</c:v>
                </c:pt>
                <c:pt idx="247">
                  <c:v>105.61</c:v>
                </c:pt>
                <c:pt idx="248">
                  <c:v>104.69</c:v>
                </c:pt>
                <c:pt idx="249">
                  <c:v>104.13</c:v>
                </c:pt>
                <c:pt idx="250">
                  <c:v>104.13</c:v>
                </c:pt>
                <c:pt idx="251">
                  <c:v>103.86</c:v>
                </c:pt>
                <c:pt idx="252">
                  <c:v>103.85</c:v>
                </c:pt>
                <c:pt idx="253">
                  <c:v>103.61</c:v>
                </c:pt>
                <c:pt idx="254">
                  <c:v>103.12</c:v>
                </c:pt>
                <c:pt idx="255">
                  <c:v>103.12</c:v>
                </c:pt>
                <c:pt idx="256">
                  <c:v>102.42</c:v>
                </c:pt>
                <c:pt idx="257">
                  <c:v>101.44</c:v>
                </c:pt>
                <c:pt idx="258">
                  <c:v>99.68</c:v>
                </c:pt>
                <c:pt idx="259">
                  <c:v>97.22</c:v>
                </c:pt>
                <c:pt idx="260">
                  <c:v>95.41</c:v>
                </c:pt>
                <c:pt idx="261">
                  <c:v>96.49</c:v>
                </c:pt>
                <c:pt idx="262">
                  <c:v>98.36</c:v>
                </c:pt>
                <c:pt idx="263">
                  <c:v>100.75</c:v>
                </c:pt>
                <c:pt idx="264">
                  <c:v>100.25</c:v>
                </c:pt>
              </c:numCache>
            </c:numRef>
          </c:val>
          <c:smooth val="0"/>
          <c:extLst>
            <c:ext xmlns:c16="http://schemas.microsoft.com/office/drawing/2014/chart" uri="{C3380CC4-5D6E-409C-BE32-E72D297353CC}">
              <c16:uniqueId val="{00000002-B2BE-497B-A9F8-16B0CE72B497}"/>
            </c:ext>
          </c:extLst>
        </c:ser>
        <c:ser>
          <c:idx val="3"/>
          <c:order val="3"/>
          <c:tx>
            <c:strRef>
              <c:f>Sheet2!$E$1:$E$2</c:f>
              <c:strCache>
                <c:ptCount val="1"/>
                <c:pt idx="0">
                  <c:v>QLD FY27</c:v>
                </c:pt>
              </c:strCache>
            </c:strRef>
          </c:tx>
          <c:spPr>
            <a:ln w="50800" cap="rnd">
              <a:solidFill>
                <a:schemeClr val="accent6">
                  <a:lumMod val="40000"/>
                  <a:lumOff val="60000"/>
                </a:schemeClr>
              </a:solidFill>
              <a:round/>
            </a:ln>
            <a:effectLst/>
          </c:spPr>
          <c:marker>
            <c:symbol val="none"/>
          </c:marker>
          <c:cat>
            <c:strRef>
              <c:f>Sheet2!$A$3:$A$268</c:f>
              <c:strCache>
                <c:ptCount val="265"/>
                <c:pt idx="0">
                  <c:v>2/01/2025</c:v>
                </c:pt>
                <c:pt idx="1">
                  <c:v>3/01/2025</c:v>
                </c:pt>
                <c:pt idx="2">
                  <c:v>6/01/2025</c:v>
                </c:pt>
                <c:pt idx="3">
                  <c:v>7/01/2025</c:v>
                </c:pt>
                <c:pt idx="4">
                  <c:v>8/01/2025</c:v>
                </c:pt>
                <c:pt idx="5">
                  <c:v>9/01/2025</c:v>
                </c:pt>
                <c:pt idx="6">
                  <c:v>10/01/2025</c:v>
                </c:pt>
                <c:pt idx="7">
                  <c:v>13/01/2025</c:v>
                </c:pt>
                <c:pt idx="8">
                  <c:v>14/01/2025</c:v>
                </c:pt>
                <c:pt idx="9">
                  <c:v>15/01/2025</c:v>
                </c:pt>
                <c:pt idx="10">
                  <c:v>16/01/2025</c:v>
                </c:pt>
                <c:pt idx="11">
                  <c:v>17/01/2025</c:v>
                </c:pt>
                <c:pt idx="12">
                  <c:v>20/01/2025</c:v>
                </c:pt>
                <c:pt idx="13">
                  <c:v>21/01/2025</c:v>
                </c:pt>
                <c:pt idx="14">
                  <c:v>22/01/2025</c:v>
                </c:pt>
                <c:pt idx="15">
                  <c:v>23/01/2025</c:v>
                </c:pt>
                <c:pt idx="16">
                  <c:v>24/01/2025</c:v>
                </c:pt>
                <c:pt idx="17">
                  <c:v>28/01/2025</c:v>
                </c:pt>
                <c:pt idx="18">
                  <c:v>29/01/2025</c:v>
                </c:pt>
                <c:pt idx="19">
                  <c:v>30/01/2025</c:v>
                </c:pt>
                <c:pt idx="20">
                  <c:v>31/01/2025</c:v>
                </c:pt>
                <c:pt idx="21">
                  <c:v>3/02/2025</c:v>
                </c:pt>
                <c:pt idx="22">
                  <c:v>4/02/2025</c:v>
                </c:pt>
                <c:pt idx="23">
                  <c:v>5/02/2025</c:v>
                </c:pt>
                <c:pt idx="24">
                  <c:v>6/02/2025</c:v>
                </c:pt>
                <c:pt idx="25">
                  <c:v>7/02/2025</c:v>
                </c:pt>
                <c:pt idx="26">
                  <c:v>10/02/2025</c:v>
                </c:pt>
                <c:pt idx="27">
                  <c:v>11/02/2025</c:v>
                </c:pt>
                <c:pt idx="28">
                  <c:v>12/02/2025</c:v>
                </c:pt>
                <c:pt idx="29">
                  <c:v>13/02/2025</c:v>
                </c:pt>
                <c:pt idx="30">
                  <c:v>14/02/2025</c:v>
                </c:pt>
                <c:pt idx="31">
                  <c:v>17/02/2025</c:v>
                </c:pt>
                <c:pt idx="32">
                  <c:v>18/02/2025</c:v>
                </c:pt>
                <c:pt idx="33">
                  <c:v>19/02/2025</c:v>
                </c:pt>
                <c:pt idx="34">
                  <c:v>20/02/2025</c:v>
                </c:pt>
                <c:pt idx="35">
                  <c:v>21/02/2025</c:v>
                </c:pt>
                <c:pt idx="36">
                  <c:v>24/02/2025</c:v>
                </c:pt>
                <c:pt idx="37">
                  <c:v>25/02/2025</c:v>
                </c:pt>
                <c:pt idx="38">
                  <c:v>26/02/2025</c:v>
                </c:pt>
                <c:pt idx="39">
                  <c:v>27/02/2025</c:v>
                </c:pt>
                <c:pt idx="40">
                  <c:v>28/02/2025</c:v>
                </c:pt>
                <c:pt idx="41">
                  <c:v>3/03/2025</c:v>
                </c:pt>
                <c:pt idx="42">
                  <c:v>4/03/2025</c:v>
                </c:pt>
                <c:pt idx="43">
                  <c:v>5/03/2025</c:v>
                </c:pt>
                <c:pt idx="44">
                  <c:v>6/03/2025</c:v>
                </c:pt>
                <c:pt idx="45">
                  <c:v>7/03/2025</c:v>
                </c:pt>
                <c:pt idx="46">
                  <c:v>10/03/2025</c:v>
                </c:pt>
                <c:pt idx="47">
                  <c:v>11/03/2025</c:v>
                </c:pt>
                <c:pt idx="48">
                  <c:v>12/03/2025</c:v>
                </c:pt>
                <c:pt idx="49">
                  <c:v>13/03/2025</c:v>
                </c:pt>
                <c:pt idx="50">
                  <c:v>14/03/2025</c:v>
                </c:pt>
                <c:pt idx="51">
                  <c:v>17/03/2025</c:v>
                </c:pt>
                <c:pt idx="52">
                  <c:v>18/03/2025</c:v>
                </c:pt>
                <c:pt idx="53">
                  <c:v>19/03/2025</c:v>
                </c:pt>
                <c:pt idx="54">
                  <c:v>20/03/2025</c:v>
                </c:pt>
                <c:pt idx="55">
                  <c:v>21/03/2025</c:v>
                </c:pt>
                <c:pt idx="56">
                  <c:v>24/03/2025</c:v>
                </c:pt>
                <c:pt idx="57">
                  <c:v>25/03/2025</c:v>
                </c:pt>
                <c:pt idx="58">
                  <c:v>26/03/2025</c:v>
                </c:pt>
                <c:pt idx="59">
                  <c:v>27/03/2025</c:v>
                </c:pt>
                <c:pt idx="60">
                  <c:v>28/03/2025</c:v>
                </c:pt>
                <c:pt idx="61">
                  <c:v>31/03/2025</c:v>
                </c:pt>
                <c:pt idx="62">
                  <c:v>1/04/2025</c:v>
                </c:pt>
                <c:pt idx="63">
                  <c:v>2/04/2025</c:v>
                </c:pt>
                <c:pt idx="64">
                  <c:v>3/04/2025</c:v>
                </c:pt>
                <c:pt idx="65">
                  <c:v>4/04/2025</c:v>
                </c:pt>
                <c:pt idx="66">
                  <c:v>7/04/2025</c:v>
                </c:pt>
                <c:pt idx="67">
                  <c:v>8/04/2025</c:v>
                </c:pt>
                <c:pt idx="68">
                  <c:v>9/04/2025</c:v>
                </c:pt>
                <c:pt idx="69">
                  <c:v>10/04/2025</c:v>
                </c:pt>
                <c:pt idx="70">
                  <c:v>11/04/2025</c:v>
                </c:pt>
                <c:pt idx="71">
                  <c:v>14/04/2025</c:v>
                </c:pt>
                <c:pt idx="72">
                  <c:v>15/04/2025</c:v>
                </c:pt>
                <c:pt idx="73">
                  <c:v>16/04/2025</c:v>
                </c:pt>
                <c:pt idx="74">
                  <c:v>17/04/2025</c:v>
                </c:pt>
                <c:pt idx="75">
                  <c:v>22/04/2025</c:v>
                </c:pt>
                <c:pt idx="76">
                  <c:v>23/04/2025</c:v>
                </c:pt>
                <c:pt idx="77">
                  <c:v>24/04/2025</c:v>
                </c:pt>
                <c:pt idx="78">
                  <c:v>28/04/2025</c:v>
                </c:pt>
                <c:pt idx="79">
                  <c:v>29/04/2025</c:v>
                </c:pt>
                <c:pt idx="80">
                  <c:v>30/04/2025</c:v>
                </c:pt>
                <c:pt idx="81">
                  <c:v>1/05/2025</c:v>
                </c:pt>
                <c:pt idx="82">
                  <c:v>2/05/2025</c:v>
                </c:pt>
                <c:pt idx="83">
                  <c:v>5/05/2025</c:v>
                </c:pt>
                <c:pt idx="84">
                  <c:v>6/05/2025</c:v>
                </c:pt>
                <c:pt idx="85">
                  <c:v>7/05/2025</c:v>
                </c:pt>
                <c:pt idx="86">
                  <c:v>8/05/2025</c:v>
                </c:pt>
                <c:pt idx="87">
                  <c:v>9/05/2025</c:v>
                </c:pt>
                <c:pt idx="88">
                  <c:v>12/05/2025</c:v>
                </c:pt>
                <c:pt idx="89">
                  <c:v>13/05/2025</c:v>
                </c:pt>
                <c:pt idx="90">
                  <c:v>14/05/2025</c:v>
                </c:pt>
                <c:pt idx="91">
                  <c:v>15/05/2025</c:v>
                </c:pt>
                <c:pt idx="92">
                  <c:v>16/05/2025</c:v>
                </c:pt>
                <c:pt idx="93">
                  <c:v>19/05/2025</c:v>
                </c:pt>
                <c:pt idx="94">
                  <c:v>20/05/2025</c:v>
                </c:pt>
                <c:pt idx="95">
                  <c:v>21/05/2025</c:v>
                </c:pt>
                <c:pt idx="96">
                  <c:v>22/05/2025</c:v>
                </c:pt>
                <c:pt idx="97">
                  <c:v>23/05/2025</c:v>
                </c:pt>
                <c:pt idx="98">
                  <c:v>26/05/2025</c:v>
                </c:pt>
                <c:pt idx="99">
                  <c:v>27/05/2025</c:v>
                </c:pt>
                <c:pt idx="100">
                  <c:v>28/05/2025</c:v>
                </c:pt>
                <c:pt idx="101">
                  <c:v>29/05/2025</c:v>
                </c:pt>
                <c:pt idx="102">
                  <c:v>30/05/2025</c:v>
                </c:pt>
                <c:pt idx="103">
                  <c:v>2/06/2025</c:v>
                </c:pt>
                <c:pt idx="104">
                  <c:v>3/06/2025</c:v>
                </c:pt>
                <c:pt idx="105">
                  <c:v>4/06/2025</c:v>
                </c:pt>
                <c:pt idx="106">
                  <c:v>5/06/2025</c:v>
                </c:pt>
                <c:pt idx="107">
                  <c:v>6/06/2025</c:v>
                </c:pt>
                <c:pt idx="108">
                  <c:v>9/06/2025</c:v>
                </c:pt>
                <c:pt idx="109">
                  <c:v>10/06/2025</c:v>
                </c:pt>
                <c:pt idx="110">
                  <c:v>11/06/2025</c:v>
                </c:pt>
                <c:pt idx="111">
                  <c:v>12/06/2025</c:v>
                </c:pt>
                <c:pt idx="112">
                  <c:v>13/06/2025</c:v>
                </c:pt>
                <c:pt idx="113">
                  <c:v>16/06/2025</c:v>
                </c:pt>
                <c:pt idx="114">
                  <c:v>17/06/2025</c:v>
                </c:pt>
                <c:pt idx="115">
                  <c:v>18/06/2025</c:v>
                </c:pt>
                <c:pt idx="116">
                  <c:v>19/06/2025</c:v>
                </c:pt>
                <c:pt idx="117">
                  <c:v>20/06/2025</c:v>
                </c:pt>
                <c:pt idx="118">
                  <c:v>23/06/2025</c:v>
                </c:pt>
                <c:pt idx="119">
                  <c:v>24/06/2025</c:v>
                </c:pt>
                <c:pt idx="120">
                  <c:v>25/06/2025</c:v>
                </c:pt>
                <c:pt idx="121">
                  <c:v>26/06/2025</c:v>
                </c:pt>
                <c:pt idx="122">
                  <c:v>27/06/2025</c:v>
                </c:pt>
                <c:pt idx="123">
                  <c:v>30/06/2025</c:v>
                </c:pt>
                <c:pt idx="124">
                  <c:v>1/07/2025</c:v>
                </c:pt>
                <c:pt idx="125">
                  <c:v>2/07/2025</c:v>
                </c:pt>
                <c:pt idx="126">
                  <c:v>3/07/2025</c:v>
                </c:pt>
                <c:pt idx="127">
                  <c:v>4/07/2025</c:v>
                </c:pt>
                <c:pt idx="128">
                  <c:v>7/07/2025</c:v>
                </c:pt>
                <c:pt idx="129">
                  <c:v>8/07/2025</c:v>
                </c:pt>
                <c:pt idx="130">
                  <c:v>9/07/2025</c:v>
                </c:pt>
                <c:pt idx="131">
                  <c:v>10/07/2025</c:v>
                </c:pt>
                <c:pt idx="132">
                  <c:v>11/07/2025</c:v>
                </c:pt>
                <c:pt idx="133">
                  <c:v>14/07/2025</c:v>
                </c:pt>
                <c:pt idx="134">
                  <c:v>15/07/2025</c:v>
                </c:pt>
                <c:pt idx="135">
                  <c:v>16/07/2025</c:v>
                </c:pt>
                <c:pt idx="136">
                  <c:v>17/07/2025</c:v>
                </c:pt>
                <c:pt idx="137">
                  <c:v>18/07/2025</c:v>
                </c:pt>
                <c:pt idx="138">
                  <c:v>21/07/2025</c:v>
                </c:pt>
                <c:pt idx="139">
                  <c:v>22/07/2025</c:v>
                </c:pt>
                <c:pt idx="140">
                  <c:v>23/07/2025</c:v>
                </c:pt>
                <c:pt idx="141">
                  <c:v>24/07/2025</c:v>
                </c:pt>
                <c:pt idx="142">
                  <c:v>25/07/2025</c:v>
                </c:pt>
                <c:pt idx="143">
                  <c:v>28/07/2025</c:v>
                </c:pt>
                <c:pt idx="144">
                  <c:v>29/07/2025</c:v>
                </c:pt>
                <c:pt idx="145">
                  <c:v>30/07/2025</c:v>
                </c:pt>
                <c:pt idx="146">
                  <c:v>31/07/2025</c:v>
                </c:pt>
                <c:pt idx="147">
                  <c:v>1/08/2025</c:v>
                </c:pt>
                <c:pt idx="148">
                  <c:v>4/08/2025</c:v>
                </c:pt>
                <c:pt idx="149">
                  <c:v>5/08/2025</c:v>
                </c:pt>
                <c:pt idx="150">
                  <c:v>6/08/2025</c:v>
                </c:pt>
                <c:pt idx="151">
                  <c:v>7/08/2025</c:v>
                </c:pt>
                <c:pt idx="152">
                  <c:v>8/08/2025</c:v>
                </c:pt>
                <c:pt idx="153">
                  <c:v>11/08/2025</c:v>
                </c:pt>
                <c:pt idx="154">
                  <c:v>12/08/2025</c:v>
                </c:pt>
                <c:pt idx="155">
                  <c:v>13/08/2025</c:v>
                </c:pt>
                <c:pt idx="156">
                  <c:v>14/08/2025</c:v>
                </c:pt>
                <c:pt idx="157">
                  <c:v>15/08/2025</c:v>
                </c:pt>
                <c:pt idx="158">
                  <c:v>18/08/2025</c:v>
                </c:pt>
                <c:pt idx="159">
                  <c:v>19/08/2025</c:v>
                </c:pt>
                <c:pt idx="160">
                  <c:v>20/08/2025</c:v>
                </c:pt>
                <c:pt idx="161">
                  <c:v>21/08/2025</c:v>
                </c:pt>
                <c:pt idx="162">
                  <c:v>22/08/2025</c:v>
                </c:pt>
                <c:pt idx="163">
                  <c:v>25/08/2025</c:v>
                </c:pt>
                <c:pt idx="164">
                  <c:v>26/08/2025</c:v>
                </c:pt>
                <c:pt idx="165">
                  <c:v>27/08/2025</c:v>
                </c:pt>
                <c:pt idx="166">
                  <c:v>28/08/2025</c:v>
                </c:pt>
                <c:pt idx="167">
                  <c:v>29/08/2025</c:v>
                </c:pt>
                <c:pt idx="168">
                  <c:v>1/09/2025</c:v>
                </c:pt>
                <c:pt idx="169">
                  <c:v>2/09/2025</c:v>
                </c:pt>
                <c:pt idx="170">
                  <c:v>3/09/2025</c:v>
                </c:pt>
                <c:pt idx="171">
                  <c:v>4/09/2025</c:v>
                </c:pt>
                <c:pt idx="172">
                  <c:v>5/09/2025</c:v>
                </c:pt>
                <c:pt idx="173">
                  <c:v>8/09/2025</c:v>
                </c:pt>
                <c:pt idx="174">
                  <c:v>9/09/2025</c:v>
                </c:pt>
                <c:pt idx="175">
                  <c:v>10/09/2025</c:v>
                </c:pt>
                <c:pt idx="176">
                  <c:v>11/09/2025</c:v>
                </c:pt>
                <c:pt idx="177">
                  <c:v>12/09/2025</c:v>
                </c:pt>
                <c:pt idx="178">
                  <c:v>15/09/2025</c:v>
                </c:pt>
                <c:pt idx="179">
                  <c:v>16/09/2025</c:v>
                </c:pt>
                <c:pt idx="180">
                  <c:v>17/09/2025</c:v>
                </c:pt>
                <c:pt idx="181">
                  <c:v>18/09/2025</c:v>
                </c:pt>
                <c:pt idx="182">
                  <c:v>19/09/2025</c:v>
                </c:pt>
                <c:pt idx="183">
                  <c:v>22/09/2025</c:v>
                </c:pt>
                <c:pt idx="184">
                  <c:v>23/09/2025</c:v>
                </c:pt>
                <c:pt idx="185">
                  <c:v>24/09/2025</c:v>
                </c:pt>
                <c:pt idx="186">
                  <c:v>25/09/2025</c:v>
                </c:pt>
                <c:pt idx="187">
                  <c:v>26/09/2025</c:v>
                </c:pt>
                <c:pt idx="188">
                  <c:v>29/09/2025</c:v>
                </c:pt>
                <c:pt idx="189">
                  <c:v>30/09/2025</c:v>
                </c:pt>
                <c:pt idx="190">
                  <c:v>1/10/2025</c:v>
                </c:pt>
                <c:pt idx="191">
                  <c:v>2/10/2025</c:v>
                </c:pt>
                <c:pt idx="192">
                  <c:v>3/10/2025</c:v>
                </c:pt>
                <c:pt idx="193">
                  <c:v>6/10/2025</c:v>
                </c:pt>
                <c:pt idx="194">
                  <c:v>7/10/2025</c:v>
                </c:pt>
                <c:pt idx="195">
                  <c:v>8/10/2025</c:v>
                </c:pt>
                <c:pt idx="196">
                  <c:v>9/10/2025</c:v>
                </c:pt>
                <c:pt idx="197">
                  <c:v>10/10/2025</c:v>
                </c:pt>
                <c:pt idx="198">
                  <c:v>13/10/2025</c:v>
                </c:pt>
                <c:pt idx="199">
                  <c:v>14/10/2025</c:v>
                </c:pt>
                <c:pt idx="200">
                  <c:v>15/10/2025</c:v>
                </c:pt>
                <c:pt idx="201">
                  <c:v>16/10/2025</c:v>
                </c:pt>
                <c:pt idx="202">
                  <c:v>17/10/2025</c:v>
                </c:pt>
                <c:pt idx="203">
                  <c:v>20/10/2025</c:v>
                </c:pt>
                <c:pt idx="204">
                  <c:v>21/10/2025</c:v>
                </c:pt>
                <c:pt idx="205">
                  <c:v>22/10/2025</c:v>
                </c:pt>
                <c:pt idx="206">
                  <c:v>23/10/2025</c:v>
                </c:pt>
                <c:pt idx="207">
                  <c:v>24/10/2025</c:v>
                </c:pt>
                <c:pt idx="208">
                  <c:v>27/10/2025</c:v>
                </c:pt>
                <c:pt idx="209">
                  <c:v>28/10/2025</c:v>
                </c:pt>
                <c:pt idx="210">
                  <c:v>29/10/2025</c:v>
                </c:pt>
                <c:pt idx="211">
                  <c:v>30/10/2025</c:v>
                </c:pt>
                <c:pt idx="212">
                  <c:v>31/10/2025</c:v>
                </c:pt>
                <c:pt idx="213">
                  <c:v>3/11/2025</c:v>
                </c:pt>
                <c:pt idx="214">
                  <c:v>4/11/2025</c:v>
                </c:pt>
                <c:pt idx="215">
                  <c:v>5/11/2025</c:v>
                </c:pt>
                <c:pt idx="216">
                  <c:v>6/11/2025</c:v>
                </c:pt>
                <c:pt idx="217">
                  <c:v>7/11/2025</c:v>
                </c:pt>
                <c:pt idx="218">
                  <c:v>10/11/2025</c:v>
                </c:pt>
                <c:pt idx="219">
                  <c:v>11/11/2025</c:v>
                </c:pt>
                <c:pt idx="220">
                  <c:v>12/11/2025</c:v>
                </c:pt>
                <c:pt idx="221">
                  <c:v>13/11/2025</c:v>
                </c:pt>
                <c:pt idx="222">
                  <c:v>14/11/2025</c:v>
                </c:pt>
                <c:pt idx="223">
                  <c:v>17/11/2025</c:v>
                </c:pt>
                <c:pt idx="224">
                  <c:v>18/11/2025</c:v>
                </c:pt>
                <c:pt idx="225">
                  <c:v>19/11/2025</c:v>
                </c:pt>
                <c:pt idx="226">
                  <c:v>20/11/2025</c:v>
                </c:pt>
                <c:pt idx="227">
                  <c:v>21/11/2025</c:v>
                </c:pt>
                <c:pt idx="228">
                  <c:v>24/11/2025</c:v>
                </c:pt>
                <c:pt idx="229">
                  <c:v>25/11/2025</c:v>
                </c:pt>
                <c:pt idx="230">
                  <c:v>26/11/2025</c:v>
                </c:pt>
                <c:pt idx="231">
                  <c:v>27/11/2025</c:v>
                </c:pt>
                <c:pt idx="232">
                  <c:v>28/11/2025</c:v>
                </c:pt>
                <c:pt idx="233">
                  <c:v>1/12/2025</c:v>
                </c:pt>
                <c:pt idx="234">
                  <c:v>2/12/2025</c:v>
                </c:pt>
                <c:pt idx="235">
                  <c:v>3/12/2025</c:v>
                </c:pt>
                <c:pt idx="236">
                  <c:v>4/12/2025</c:v>
                </c:pt>
                <c:pt idx="237">
                  <c:v>5/12/2025</c:v>
                </c:pt>
                <c:pt idx="238">
                  <c:v>8/12/2025</c:v>
                </c:pt>
                <c:pt idx="239">
                  <c:v>9/12/2025</c:v>
                </c:pt>
                <c:pt idx="240">
                  <c:v>10/12/2025</c:v>
                </c:pt>
                <c:pt idx="241">
                  <c:v>11/12/2025</c:v>
                </c:pt>
                <c:pt idx="242">
                  <c:v>12/12/2025</c:v>
                </c:pt>
                <c:pt idx="243">
                  <c:v>15/12/2025</c:v>
                </c:pt>
                <c:pt idx="244">
                  <c:v>16/12/2025</c:v>
                </c:pt>
                <c:pt idx="245">
                  <c:v>17/12/2025</c:v>
                </c:pt>
                <c:pt idx="246">
                  <c:v>18/12/2025</c:v>
                </c:pt>
                <c:pt idx="247">
                  <c:v>19/12/2025</c:v>
                </c:pt>
                <c:pt idx="248">
                  <c:v>22/12/2025</c:v>
                </c:pt>
                <c:pt idx="249">
                  <c:v>23/12/2025</c:v>
                </c:pt>
                <c:pt idx="250">
                  <c:v>24/12/2025</c:v>
                </c:pt>
                <c:pt idx="251">
                  <c:v>29/12/2025</c:v>
                </c:pt>
                <c:pt idx="252">
                  <c:v>30/12/2025</c:v>
                </c:pt>
                <c:pt idx="253">
                  <c:v>31/12/2025</c:v>
                </c:pt>
                <c:pt idx="254">
                  <c:v>2/01/2026</c:v>
                </c:pt>
                <c:pt idx="255">
                  <c:v>5/01/2026</c:v>
                </c:pt>
                <c:pt idx="256">
                  <c:v>6/01/2026</c:v>
                </c:pt>
                <c:pt idx="257">
                  <c:v>7/01/2026</c:v>
                </c:pt>
                <c:pt idx="258">
                  <c:v>8/01/2026</c:v>
                </c:pt>
                <c:pt idx="259">
                  <c:v>9/01/2026</c:v>
                </c:pt>
                <c:pt idx="260">
                  <c:v>12/01/2026</c:v>
                </c:pt>
                <c:pt idx="261">
                  <c:v>13/01/2026</c:v>
                </c:pt>
                <c:pt idx="262">
                  <c:v>14/01/2026</c:v>
                </c:pt>
                <c:pt idx="263">
                  <c:v>15/01/2026</c:v>
                </c:pt>
                <c:pt idx="264">
                  <c:v>16/01/2026</c:v>
                </c:pt>
              </c:strCache>
            </c:strRef>
          </c:cat>
          <c:val>
            <c:numRef>
              <c:f>Sheet2!$E$3:$E$268</c:f>
              <c:numCache>
                <c:formatCode>General</c:formatCode>
                <c:ptCount val="265"/>
                <c:pt idx="0">
                  <c:v>103.51</c:v>
                </c:pt>
                <c:pt idx="1">
                  <c:v>103.08</c:v>
                </c:pt>
                <c:pt idx="2">
                  <c:v>102.77</c:v>
                </c:pt>
                <c:pt idx="3">
                  <c:v>102.24</c:v>
                </c:pt>
                <c:pt idx="4">
                  <c:v>102.57</c:v>
                </c:pt>
                <c:pt idx="5">
                  <c:v>103.07</c:v>
                </c:pt>
                <c:pt idx="6">
                  <c:v>103.56</c:v>
                </c:pt>
                <c:pt idx="7">
                  <c:v>103.5</c:v>
                </c:pt>
                <c:pt idx="8">
                  <c:v>103.02</c:v>
                </c:pt>
                <c:pt idx="9">
                  <c:v>103.05</c:v>
                </c:pt>
                <c:pt idx="10">
                  <c:v>101.84</c:v>
                </c:pt>
                <c:pt idx="11">
                  <c:v>102.4</c:v>
                </c:pt>
                <c:pt idx="12">
                  <c:v>102.11</c:v>
                </c:pt>
                <c:pt idx="13">
                  <c:v>102.11</c:v>
                </c:pt>
                <c:pt idx="14">
                  <c:v>101.1</c:v>
                </c:pt>
                <c:pt idx="15">
                  <c:v>102.83</c:v>
                </c:pt>
                <c:pt idx="16">
                  <c:v>102.45</c:v>
                </c:pt>
                <c:pt idx="17">
                  <c:v>101.81</c:v>
                </c:pt>
                <c:pt idx="18">
                  <c:v>101.32</c:v>
                </c:pt>
                <c:pt idx="19">
                  <c:v>101.5</c:v>
                </c:pt>
                <c:pt idx="20">
                  <c:v>101.91</c:v>
                </c:pt>
                <c:pt idx="21">
                  <c:v>102.14</c:v>
                </c:pt>
                <c:pt idx="22">
                  <c:v>101.44</c:v>
                </c:pt>
                <c:pt idx="23">
                  <c:v>101.34</c:v>
                </c:pt>
                <c:pt idx="24">
                  <c:v>101.42</c:v>
                </c:pt>
                <c:pt idx="25">
                  <c:v>101.42</c:v>
                </c:pt>
                <c:pt idx="26">
                  <c:v>101.42</c:v>
                </c:pt>
                <c:pt idx="27">
                  <c:v>101.25</c:v>
                </c:pt>
                <c:pt idx="28">
                  <c:v>100.96</c:v>
                </c:pt>
                <c:pt idx="29">
                  <c:v>100.22</c:v>
                </c:pt>
                <c:pt idx="30">
                  <c:v>100.35</c:v>
                </c:pt>
                <c:pt idx="31">
                  <c:v>99.5</c:v>
                </c:pt>
                <c:pt idx="32">
                  <c:v>99.3</c:v>
                </c:pt>
                <c:pt idx="33">
                  <c:v>99.25</c:v>
                </c:pt>
                <c:pt idx="34">
                  <c:v>99.22</c:v>
                </c:pt>
                <c:pt idx="35">
                  <c:v>99.41</c:v>
                </c:pt>
                <c:pt idx="36">
                  <c:v>98.71</c:v>
                </c:pt>
                <c:pt idx="37">
                  <c:v>98.43</c:v>
                </c:pt>
                <c:pt idx="38">
                  <c:v>98.37</c:v>
                </c:pt>
                <c:pt idx="39">
                  <c:v>97.55</c:v>
                </c:pt>
                <c:pt idx="40">
                  <c:v>97.1</c:v>
                </c:pt>
                <c:pt idx="41">
                  <c:v>97.21</c:v>
                </c:pt>
                <c:pt idx="42">
                  <c:v>97.32</c:v>
                </c:pt>
                <c:pt idx="43">
                  <c:v>97.86</c:v>
                </c:pt>
                <c:pt idx="44">
                  <c:v>98.44</c:v>
                </c:pt>
                <c:pt idx="45">
                  <c:v>98.96</c:v>
                </c:pt>
                <c:pt idx="46">
                  <c:v>98.44</c:v>
                </c:pt>
                <c:pt idx="47">
                  <c:v>98.2</c:v>
                </c:pt>
                <c:pt idx="48">
                  <c:v>98.72</c:v>
                </c:pt>
                <c:pt idx="49">
                  <c:v>98.6</c:v>
                </c:pt>
                <c:pt idx="50">
                  <c:v>98.99</c:v>
                </c:pt>
                <c:pt idx="51">
                  <c:v>98.77</c:v>
                </c:pt>
                <c:pt idx="52">
                  <c:v>99.67</c:v>
                </c:pt>
                <c:pt idx="53">
                  <c:v>99.88</c:v>
                </c:pt>
                <c:pt idx="54">
                  <c:v>100.41</c:v>
                </c:pt>
                <c:pt idx="55">
                  <c:v>101.05</c:v>
                </c:pt>
                <c:pt idx="56">
                  <c:v>101.26</c:v>
                </c:pt>
                <c:pt idx="57">
                  <c:v>100.88</c:v>
                </c:pt>
                <c:pt idx="58">
                  <c:v>100.14</c:v>
                </c:pt>
                <c:pt idx="59">
                  <c:v>100.16</c:v>
                </c:pt>
                <c:pt idx="60">
                  <c:v>99</c:v>
                </c:pt>
                <c:pt idx="61">
                  <c:v>99</c:v>
                </c:pt>
                <c:pt idx="62">
                  <c:v>99.49</c:v>
                </c:pt>
                <c:pt idx="63">
                  <c:v>100</c:v>
                </c:pt>
                <c:pt idx="64">
                  <c:v>100</c:v>
                </c:pt>
                <c:pt idx="65">
                  <c:v>100.25</c:v>
                </c:pt>
                <c:pt idx="66">
                  <c:v>101.02</c:v>
                </c:pt>
                <c:pt idx="67">
                  <c:v>100.57</c:v>
                </c:pt>
                <c:pt idx="68">
                  <c:v>100.85</c:v>
                </c:pt>
                <c:pt idx="69">
                  <c:v>101.25</c:v>
                </c:pt>
                <c:pt idx="70">
                  <c:v>100.72</c:v>
                </c:pt>
                <c:pt idx="71">
                  <c:v>100.06</c:v>
                </c:pt>
                <c:pt idx="72">
                  <c:v>100.11</c:v>
                </c:pt>
                <c:pt idx="73">
                  <c:v>99.64</c:v>
                </c:pt>
                <c:pt idx="74">
                  <c:v>99.57</c:v>
                </c:pt>
                <c:pt idx="75">
                  <c:v>99.34</c:v>
                </c:pt>
                <c:pt idx="76">
                  <c:v>99.68</c:v>
                </c:pt>
                <c:pt idx="77">
                  <c:v>99.68</c:v>
                </c:pt>
                <c:pt idx="78">
                  <c:v>99.78</c:v>
                </c:pt>
                <c:pt idx="79">
                  <c:v>99.71</c:v>
                </c:pt>
                <c:pt idx="80">
                  <c:v>99.15</c:v>
                </c:pt>
                <c:pt idx="81">
                  <c:v>98.72</c:v>
                </c:pt>
                <c:pt idx="82">
                  <c:v>98.06</c:v>
                </c:pt>
                <c:pt idx="83">
                  <c:v>98.19</c:v>
                </c:pt>
                <c:pt idx="84">
                  <c:v>98.84</c:v>
                </c:pt>
                <c:pt idx="85">
                  <c:v>98.69</c:v>
                </c:pt>
                <c:pt idx="86">
                  <c:v>98.05</c:v>
                </c:pt>
                <c:pt idx="87">
                  <c:v>98.31</c:v>
                </c:pt>
                <c:pt idx="88">
                  <c:v>98.53</c:v>
                </c:pt>
                <c:pt idx="89">
                  <c:v>98.22</c:v>
                </c:pt>
                <c:pt idx="90">
                  <c:v>98.12</c:v>
                </c:pt>
                <c:pt idx="91">
                  <c:v>98.06</c:v>
                </c:pt>
                <c:pt idx="92">
                  <c:v>97.95</c:v>
                </c:pt>
                <c:pt idx="93">
                  <c:v>97.45</c:v>
                </c:pt>
                <c:pt idx="94">
                  <c:v>97.29</c:v>
                </c:pt>
                <c:pt idx="95">
                  <c:v>96.71</c:v>
                </c:pt>
                <c:pt idx="96">
                  <c:v>96.78</c:v>
                </c:pt>
                <c:pt idx="97">
                  <c:v>96.92</c:v>
                </c:pt>
                <c:pt idx="98">
                  <c:v>96.75</c:v>
                </c:pt>
                <c:pt idx="99">
                  <c:v>96.75</c:v>
                </c:pt>
                <c:pt idx="100">
                  <c:v>96.5</c:v>
                </c:pt>
                <c:pt idx="101">
                  <c:v>96.18</c:v>
                </c:pt>
                <c:pt idx="102">
                  <c:v>96.9</c:v>
                </c:pt>
                <c:pt idx="103">
                  <c:v>96.77</c:v>
                </c:pt>
                <c:pt idx="104">
                  <c:v>95.92</c:v>
                </c:pt>
                <c:pt idx="105">
                  <c:v>95.4</c:v>
                </c:pt>
                <c:pt idx="106">
                  <c:v>95.56</c:v>
                </c:pt>
                <c:pt idx="107">
                  <c:v>96.09</c:v>
                </c:pt>
                <c:pt idx="108">
                  <c:v>96.09</c:v>
                </c:pt>
                <c:pt idx="109">
                  <c:v>96.27</c:v>
                </c:pt>
                <c:pt idx="110">
                  <c:v>96.98</c:v>
                </c:pt>
                <c:pt idx="111">
                  <c:v>97.89</c:v>
                </c:pt>
                <c:pt idx="112">
                  <c:v>98.62</c:v>
                </c:pt>
                <c:pt idx="113">
                  <c:v>100.21</c:v>
                </c:pt>
                <c:pt idx="114">
                  <c:v>100.21</c:v>
                </c:pt>
                <c:pt idx="115">
                  <c:v>99.38</c:v>
                </c:pt>
                <c:pt idx="116">
                  <c:v>99.38</c:v>
                </c:pt>
                <c:pt idx="117">
                  <c:v>100.13</c:v>
                </c:pt>
                <c:pt idx="118">
                  <c:v>101.79</c:v>
                </c:pt>
                <c:pt idx="119">
                  <c:v>101.87</c:v>
                </c:pt>
                <c:pt idx="120">
                  <c:v>101.5</c:v>
                </c:pt>
                <c:pt idx="121">
                  <c:v>101</c:v>
                </c:pt>
                <c:pt idx="122">
                  <c:v>101.08</c:v>
                </c:pt>
                <c:pt idx="123">
                  <c:v>100.22</c:v>
                </c:pt>
                <c:pt idx="124">
                  <c:v>99.74</c:v>
                </c:pt>
                <c:pt idx="125">
                  <c:v>99.72</c:v>
                </c:pt>
                <c:pt idx="126">
                  <c:v>99.28</c:v>
                </c:pt>
                <c:pt idx="127">
                  <c:v>98.7</c:v>
                </c:pt>
                <c:pt idx="128">
                  <c:v>97.94</c:v>
                </c:pt>
                <c:pt idx="129">
                  <c:v>97.61</c:v>
                </c:pt>
                <c:pt idx="130">
                  <c:v>97.81</c:v>
                </c:pt>
                <c:pt idx="131">
                  <c:v>98.26</c:v>
                </c:pt>
                <c:pt idx="132">
                  <c:v>98.14</c:v>
                </c:pt>
                <c:pt idx="133">
                  <c:v>98</c:v>
                </c:pt>
                <c:pt idx="134">
                  <c:v>98.23</c:v>
                </c:pt>
                <c:pt idx="135">
                  <c:v>98.26</c:v>
                </c:pt>
                <c:pt idx="136">
                  <c:v>98.49</c:v>
                </c:pt>
                <c:pt idx="137">
                  <c:v>98.9</c:v>
                </c:pt>
                <c:pt idx="138">
                  <c:v>98.68</c:v>
                </c:pt>
                <c:pt idx="139">
                  <c:v>98.59</c:v>
                </c:pt>
                <c:pt idx="140">
                  <c:v>98.64</c:v>
                </c:pt>
                <c:pt idx="141">
                  <c:v>98.57</c:v>
                </c:pt>
                <c:pt idx="142">
                  <c:v>98.77</c:v>
                </c:pt>
                <c:pt idx="143">
                  <c:v>98.54</c:v>
                </c:pt>
                <c:pt idx="144">
                  <c:v>98.03</c:v>
                </c:pt>
                <c:pt idx="145">
                  <c:v>97.37</c:v>
                </c:pt>
                <c:pt idx="146">
                  <c:v>96.87</c:v>
                </c:pt>
                <c:pt idx="147">
                  <c:v>96.88</c:v>
                </c:pt>
                <c:pt idx="148">
                  <c:v>96.94</c:v>
                </c:pt>
                <c:pt idx="149">
                  <c:v>97.11</c:v>
                </c:pt>
                <c:pt idx="150">
                  <c:v>97.47</c:v>
                </c:pt>
                <c:pt idx="151">
                  <c:v>97.47</c:v>
                </c:pt>
                <c:pt idx="152">
                  <c:v>97.58</c:v>
                </c:pt>
                <c:pt idx="153">
                  <c:v>98.03</c:v>
                </c:pt>
                <c:pt idx="154">
                  <c:v>98.03</c:v>
                </c:pt>
                <c:pt idx="155">
                  <c:v>98.35</c:v>
                </c:pt>
                <c:pt idx="156">
                  <c:v>98.35</c:v>
                </c:pt>
                <c:pt idx="157">
                  <c:v>98.35</c:v>
                </c:pt>
                <c:pt idx="158">
                  <c:v>98.39</c:v>
                </c:pt>
                <c:pt idx="159">
                  <c:v>97.73</c:v>
                </c:pt>
                <c:pt idx="160">
                  <c:v>97.38</c:v>
                </c:pt>
                <c:pt idx="161">
                  <c:v>97.39</c:v>
                </c:pt>
                <c:pt idx="162">
                  <c:v>97.39</c:v>
                </c:pt>
                <c:pt idx="163">
                  <c:v>97.26</c:v>
                </c:pt>
                <c:pt idx="164">
                  <c:v>97.64</c:v>
                </c:pt>
                <c:pt idx="165">
                  <c:v>97.91</c:v>
                </c:pt>
                <c:pt idx="166">
                  <c:v>98.08</c:v>
                </c:pt>
                <c:pt idx="167">
                  <c:v>98.09</c:v>
                </c:pt>
                <c:pt idx="168">
                  <c:v>98.18</c:v>
                </c:pt>
                <c:pt idx="169">
                  <c:v>98.18</c:v>
                </c:pt>
                <c:pt idx="170">
                  <c:v>98.67</c:v>
                </c:pt>
                <c:pt idx="171">
                  <c:v>99.09</c:v>
                </c:pt>
                <c:pt idx="172">
                  <c:v>99</c:v>
                </c:pt>
                <c:pt idx="173">
                  <c:v>99.21</c:v>
                </c:pt>
                <c:pt idx="174">
                  <c:v>99.27</c:v>
                </c:pt>
                <c:pt idx="175">
                  <c:v>99.04</c:v>
                </c:pt>
                <c:pt idx="176">
                  <c:v>98.52</c:v>
                </c:pt>
                <c:pt idx="177">
                  <c:v>98.04</c:v>
                </c:pt>
                <c:pt idx="178">
                  <c:v>98.18</c:v>
                </c:pt>
                <c:pt idx="179">
                  <c:v>98.81</c:v>
                </c:pt>
                <c:pt idx="180">
                  <c:v>99.05</c:v>
                </c:pt>
                <c:pt idx="181">
                  <c:v>99.45</c:v>
                </c:pt>
                <c:pt idx="182">
                  <c:v>99.95</c:v>
                </c:pt>
                <c:pt idx="183">
                  <c:v>99.89</c:v>
                </c:pt>
                <c:pt idx="184">
                  <c:v>100</c:v>
                </c:pt>
                <c:pt idx="185">
                  <c:v>100.26</c:v>
                </c:pt>
                <c:pt idx="186">
                  <c:v>100.34</c:v>
                </c:pt>
                <c:pt idx="187">
                  <c:v>100.44</c:v>
                </c:pt>
                <c:pt idx="188">
                  <c:v>100.32</c:v>
                </c:pt>
                <c:pt idx="189">
                  <c:v>100.56</c:v>
                </c:pt>
                <c:pt idx="190">
                  <c:v>100.28</c:v>
                </c:pt>
                <c:pt idx="191">
                  <c:v>100.02</c:v>
                </c:pt>
                <c:pt idx="192">
                  <c:v>99.97</c:v>
                </c:pt>
                <c:pt idx="193">
                  <c:v>99.79</c:v>
                </c:pt>
                <c:pt idx="194">
                  <c:v>99.79</c:v>
                </c:pt>
                <c:pt idx="195">
                  <c:v>100.43</c:v>
                </c:pt>
                <c:pt idx="196">
                  <c:v>100.49</c:v>
                </c:pt>
                <c:pt idx="197">
                  <c:v>100.78</c:v>
                </c:pt>
                <c:pt idx="198">
                  <c:v>101.39</c:v>
                </c:pt>
                <c:pt idx="199">
                  <c:v>101.14</c:v>
                </c:pt>
                <c:pt idx="200">
                  <c:v>100.66</c:v>
                </c:pt>
                <c:pt idx="201">
                  <c:v>100.56</c:v>
                </c:pt>
                <c:pt idx="202">
                  <c:v>100.56</c:v>
                </c:pt>
                <c:pt idx="203">
                  <c:v>100.74</c:v>
                </c:pt>
                <c:pt idx="204">
                  <c:v>100.66</c:v>
                </c:pt>
                <c:pt idx="205">
                  <c:v>100.75</c:v>
                </c:pt>
                <c:pt idx="206">
                  <c:v>100.72</c:v>
                </c:pt>
                <c:pt idx="207">
                  <c:v>100.72</c:v>
                </c:pt>
                <c:pt idx="208">
                  <c:v>100.72</c:v>
                </c:pt>
                <c:pt idx="209">
                  <c:v>100.53</c:v>
                </c:pt>
                <c:pt idx="210">
                  <c:v>100</c:v>
                </c:pt>
                <c:pt idx="211">
                  <c:v>99.75</c:v>
                </c:pt>
                <c:pt idx="212">
                  <c:v>99.25</c:v>
                </c:pt>
                <c:pt idx="213">
                  <c:v>98.4</c:v>
                </c:pt>
                <c:pt idx="214">
                  <c:v>98.08</c:v>
                </c:pt>
                <c:pt idx="215">
                  <c:v>98.04</c:v>
                </c:pt>
                <c:pt idx="216">
                  <c:v>98.78</c:v>
                </c:pt>
                <c:pt idx="217">
                  <c:v>98.78</c:v>
                </c:pt>
                <c:pt idx="218">
                  <c:v>98.25</c:v>
                </c:pt>
                <c:pt idx="219">
                  <c:v>97.55</c:v>
                </c:pt>
                <c:pt idx="220">
                  <c:v>97.56</c:v>
                </c:pt>
                <c:pt idx="221">
                  <c:v>98.32</c:v>
                </c:pt>
                <c:pt idx="222">
                  <c:v>98.22</c:v>
                </c:pt>
                <c:pt idx="223">
                  <c:v>98.09</c:v>
                </c:pt>
                <c:pt idx="224">
                  <c:v>98.3</c:v>
                </c:pt>
                <c:pt idx="225">
                  <c:v>98.38</c:v>
                </c:pt>
                <c:pt idx="226">
                  <c:v>98.38</c:v>
                </c:pt>
                <c:pt idx="227">
                  <c:v>98.5</c:v>
                </c:pt>
                <c:pt idx="228">
                  <c:v>98.13</c:v>
                </c:pt>
                <c:pt idx="229">
                  <c:v>96.16</c:v>
                </c:pt>
                <c:pt idx="230">
                  <c:v>94.89</c:v>
                </c:pt>
                <c:pt idx="231">
                  <c:v>93.28</c:v>
                </c:pt>
                <c:pt idx="232">
                  <c:v>92.3</c:v>
                </c:pt>
                <c:pt idx="233">
                  <c:v>89.82</c:v>
                </c:pt>
                <c:pt idx="234">
                  <c:v>90.23</c:v>
                </c:pt>
                <c:pt idx="235">
                  <c:v>90.64</c:v>
                </c:pt>
                <c:pt idx="236">
                  <c:v>88.36</c:v>
                </c:pt>
                <c:pt idx="237">
                  <c:v>87.36</c:v>
                </c:pt>
                <c:pt idx="238">
                  <c:v>86.38</c:v>
                </c:pt>
                <c:pt idx="239">
                  <c:v>86.53</c:v>
                </c:pt>
                <c:pt idx="240">
                  <c:v>85.58</c:v>
                </c:pt>
                <c:pt idx="241">
                  <c:v>85.84</c:v>
                </c:pt>
                <c:pt idx="242">
                  <c:v>86.25</c:v>
                </c:pt>
                <c:pt idx="243">
                  <c:v>87.28</c:v>
                </c:pt>
                <c:pt idx="244">
                  <c:v>88.04</c:v>
                </c:pt>
                <c:pt idx="245">
                  <c:v>88.31</c:v>
                </c:pt>
                <c:pt idx="246">
                  <c:v>88.38</c:v>
                </c:pt>
                <c:pt idx="247">
                  <c:v>87.5</c:v>
                </c:pt>
                <c:pt idx="248">
                  <c:v>86.01</c:v>
                </c:pt>
                <c:pt idx="249">
                  <c:v>86.75</c:v>
                </c:pt>
                <c:pt idx="250">
                  <c:v>86.67</c:v>
                </c:pt>
                <c:pt idx="251">
                  <c:v>86</c:v>
                </c:pt>
                <c:pt idx="252">
                  <c:v>86.18</c:v>
                </c:pt>
                <c:pt idx="253">
                  <c:v>86.42</c:v>
                </c:pt>
                <c:pt idx="254">
                  <c:v>85.34</c:v>
                </c:pt>
                <c:pt idx="255">
                  <c:v>84.97</c:v>
                </c:pt>
                <c:pt idx="256">
                  <c:v>83.25</c:v>
                </c:pt>
                <c:pt idx="257">
                  <c:v>82.25</c:v>
                </c:pt>
                <c:pt idx="258">
                  <c:v>81.489999999999995</c:v>
                </c:pt>
                <c:pt idx="259">
                  <c:v>80.069999999999993</c:v>
                </c:pt>
                <c:pt idx="260">
                  <c:v>78.25</c:v>
                </c:pt>
                <c:pt idx="261">
                  <c:v>79.02</c:v>
                </c:pt>
                <c:pt idx="262">
                  <c:v>81.5</c:v>
                </c:pt>
                <c:pt idx="263">
                  <c:v>83.97</c:v>
                </c:pt>
                <c:pt idx="264">
                  <c:v>83.87</c:v>
                </c:pt>
              </c:numCache>
            </c:numRef>
          </c:val>
          <c:smooth val="0"/>
          <c:extLst>
            <c:ext xmlns:c16="http://schemas.microsoft.com/office/drawing/2014/chart" uri="{C3380CC4-5D6E-409C-BE32-E72D297353CC}">
              <c16:uniqueId val="{00000003-B2BE-497B-A9F8-16B0CE72B497}"/>
            </c:ext>
          </c:extLst>
        </c:ser>
        <c:ser>
          <c:idx val="4"/>
          <c:order val="4"/>
          <c:tx>
            <c:strRef>
              <c:f>Sheet2!$F$1:$F$2</c:f>
              <c:strCache>
                <c:ptCount val="1"/>
                <c:pt idx="0">
                  <c:v>QLD FY28</c:v>
                </c:pt>
              </c:strCache>
            </c:strRef>
          </c:tx>
          <c:spPr>
            <a:ln w="50800" cap="rnd">
              <a:solidFill>
                <a:schemeClr val="accent6">
                  <a:lumMod val="60000"/>
                  <a:lumOff val="40000"/>
                </a:schemeClr>
              </a:solidFill>
              <a:round/>
            </a:ln>
            <a:effectLst/>
          </c:spPr>
          <c:marker>
            <c:symbol val="none"/>
          </c:marker>
          <c:cat>
            <c:strRef>
              <c:f>Sheet2!$A$3:$A$268</c:f>
              <c:strCache>
                <c:ptCount val="265"/>
                <c:pt idx="0">
                  <c:v>2/01/2025</c:v>
                </c:pt>
                <c:pt idx="1">
                  <c:v>3/01/2025</c:v>
                </c:pt>
                <c:pt idx="2">
                  <c:v>6/01/2025</c:v>
                </c:pt>
                <c:pt idx="3">
                  <c:v>7/01/2025</c:v>
                </c:pt>
                <c:pt idx="4">
                  <c:v>8/01/2025</c:v>
                </c:pt>
                <c:pt idx="5">
                  <c:v>9/01/2025</c:v>
                </c:pt>
                <c:pt idx="6">
                  <c:v>10/01/2025</c:v>
                </c:pt>
                <c:pt idx="7">
                  <c:v>13/01/2025</c:v>
                </c:pt>
                <c:pt idx="8">
                  <c:v>14/01/2025</c:v>
                </c:pt>
                <c:pt idx="9">
                  <c:v>15/01/2025</c:v>
                </c:pt>
                <c:pt idx="10">
                  <c:v>16/01/2025</c:v>
                </c:pt>
                <c:pt idx="11">
                  <c:v>17/01/2025</c:v>
                </c:pt>
                <c:pt idx="12">
                  <c:v>20/01/2025</c:v>
                </c:pt>
                <c:pt idx="13">
                  <c:v>21/01/2025</c:v>
                </c:pt>
                <c:pt idx="14">
                  <c:v>22/01/2025</c:v>
                </c:pt>
                <c:pt idx="15">
                  <c:v>23/01/2025</c:v>
                </c:pt>
                <c:pt idx="16">
                  <c:v>24/01/2025</c:v>
                </c:pt>
                <c:pt idx="17">
                  <c:v>28/01/2025</c:v>
                </c:pt>
                <c:pt idx="18">
                  <c:v>29/01/2025</c:v>
                </c:pt>
                <c:pt idx="19">
                  <c:v>30/01/2025</c:v>
                </c:pt>
                <c:pt idx="20">
                  <c:v>31/01/2025</c:v>
                </c:pt>
                <c:pt idx="21">
                  <c:v>3/02/2025</c:v>
                </c:pt>
                <c:pt idx="22">
                  <c:v>4/02/2025</c:v>
                </c:pt>
                <c:pt idx="23">
                  <c:v>5/02/2025</c:v>
                </c:pt>
                <c:pt idx="24">
                  <c:v>6/02/2025</c:v>
                </c:pt>
                <c:pt idx="25">
                  <c:v>7/02/2025</c:v>
                </c:pt>
                <c:pt idx="26">
                  <c:v>10/02/2025</c:v>
                </c:pt>
                <c:pt idx="27">
                  <c:v>11/02/2025</c:v>
                </c:pt>
                <c:pt idx="28">
                  <c:v>12/02/2025</c:v>
                </c:pt>
                <c:pt idx="29">
                  <c:v>13/02/2025</c:v>
                </c:pt>
                <c:pt idx="30">
                  <c:v>14/02/2025</c:v>
                </c:pt>
                <c:pt idx="31">
                  <c:v>17/02/2025</c:v>
                </c:pt>
                <c:pt idx="32">
                  <c:v>18/02/2025</c:v>
                </c:pt>
                <c:pt idx="33">
                  <c:v>19/02/2025</c:v>
                </c:pt>
                <c:pt idx="34">
                  <c:v>20/02/2025</c:v>
                </c:pt>
                <c:pt idx="35">
                  <c:v>21/02/2025</c:v>
                </c:pt>
                <c:pt idx="36">
                  <c:v>24/02/2025</c:v>
                </c:pt>
                <c:pt idx="37">
                  <c:v>25/02/2025</c:v>
                </c:pt>
                <c:pt idx="38">
                  <c:v>26/02/2025</c:v>
                </c:pt>
                <c:pt idx="39">
                  <c:v>27/02/2025</c:v>
                </c:pt>
                <c:pt idx="40">
                  <c:v>28/02/2025</c:v>
                </c:pt>
                <c:pt idx="41">
                  <c:v>3/03/2025</c:v>
                </c:pt>
                <c:pt idx="42">
                  <c:v>4/03/2025</c:v>
                </c:pt>
                <c:pt idx="43">
                  <c:v>5/03/2025</c:v>
                </c:pt>
                <c:pt idx="44">
                  <c:v>6/03/2025</c:v>
                </c:pt>
                <c:pt idx="45">
                  <c:v>7/03/2025</c:v>
                </c:pt>
                <c:pt idx="46">
                  <c:v>10/03/2025</c:v>
                </c:pt>
                <c:pt idx="47">
                  <c:v>11/03/2025</c:v>
                </c:pt>
                <c:pt idx="48">
                  <c:v>12/03/2025</c:v>
                </c:pt>
                <c:pt idx="49">
                  <c:v>13/03/2025</c:v>
                </c:pt>
                <c:pt idx="50">
                  <c:v>14/03/2025</c:v>
                </c:pt>
                <c:pt idx="51">
                  <c:v>17/03/2025</c:v>
                </c:pt>
                <c:pt idx="52">
                  <c:v>18/03/2025</c:v>
                </c:pt>
                <c:pt idx="53">
                  <c:v>19/03/2025</c:v>
                </c:pt>
                <c:pt idx="54">
                  <c:v>20/03/2025</c:v>
                </c:pt>
                <c:pt idx="55">
                  <c:v>21/03/2025</c:v>
                </c:pt>
                <c:pt idx="56">
                  <c:v>24/03/2025</c:v>
                </c:pt>
                <c:pt idx="57">
                  <c:v>25/03/2025</c:v>
                </c:pt>
                <c:pt idx="58">
                  <c:v>26/03/2025</c:v>
                </c:pt>
                <c:pt idx="59">
                  <c:v>27/03/2025</c:v>
                </c:pt>
                <c:pt idx="60">
                  <c:v>28/03/2025</c:v>
                </c:pt>
                <c:pt idx="61">
                  <c:v>31/03/2025</c:v>
                </c:pt>
                <c:pt idx="62">
                  <c:v>1/04/2025</c:v>
                </c:pt>
                <c:pt idx="63">
                  <c:v>2/04/2025</c:v>
                </c:pt>
                <c:pt idx="64">
                  <c:v>3/04/2025</c:v>
                </c:pt>
                <c:pt idx="65">
                  <c:v>4/04/2025</c:v>
                </c:pt>
                <c:pt idx="66">
                  <c:v>7/04/2025</c:v>
                </c:pt>
                <c:pt idx="67">
                  <c:v>8/04/2025</c:v>
                </c:pt>
                <c:pt idx="68">
                  <c:v>9/04/2025</c:v>
                </c:pt>
                <c:pt idx="69">
                  <c:v>10/04/2025</c:v>
                </c:pt>
                <c:pt idx="70">
                  <c:v>11/04/2025</c:v>
                </c:pt>
                <c:pt idx="71">
                  <c:v>14/04/2025</c:v>
                </c:pt>
                <c:pt idx="72">
                  <c:v>15/04/2025</c:v>
                </c:pt>
                <c:pt idx="73">
                  <c:v>16/04/2025</c:v>
                </c:pt>
                <c:pt idx="74">
                  <c:v>17/04/2025</c:v>
                </c:pt>
                <c:pt idx="75">
                  <c:v>22/04/2025</c:v>
                </c:pt>
                <c:pt idx="76">
                  <c:v>23/04/2025</c:v>
                </c:pt>
                <c:pt idx="77">
                  <c:v>24/04/2025</c:v>
                </c:pt>
                <c:pt idx="78">
                  <c:v>28/04/2025</c:v>
                </c:pt>
                <c:pt idx="79">
                  <c:v>29/04/2025</c:v>
                </c:pt>
                <c:pt idx="80">
                  <c:v>30/04/2025</c:v>
                </c:pt>
                <c:pt idx="81">
                  <c:v>1/05/2025</c:v>
                </c:pt>
                <c:pt idx="82">
                  <c:v>2/05/2025</c:v>
                </c:pt>
                <c:pt idx="83">
                  <c:v>5/05/2025</c:v>
                </c:pt>
                <c:pt idx="84">
                  <c:v>6/05/2025</c:v>
                </c:pt>
                <c:pt idx="85">
                  <c:v>7/05/2025</c:v>
                </c:pt>
                <c:pt idx="86">
                  <c:v>8/05/2025</c:v>
                </c:pt>
                <c:pt idx="87">
                  <c:v>9/05/2025</c:v>
                </c:pt>
                <c:pt idx="88">
                  <c:v>12/05/2025</c:v>
                </c:pt>
                <c:pt idx="89">
                  <c:v>13/05/2025</c:v>
                </c:pt>
                <c:pt idx="90">
                  <c:v>14/05/2025</c:v>
                </c:pt>
                <c:pt idx="91">
                  <c:v>15/05/2025</c:v>
                </c:pt>
                <c:pt idx="92">
                  <c:v>16/05/2025</c:v>
                </c:pt>
                <c:pt idx="93">
                  <c:v>19/05/2025</c:v>
                </c:pt>
                <c:pt idx="94">
                  <c:v>20/05/2025</c:v>
                </c:pt>
                <c:pt idx="95">
                  <c:v>21/05/2025</c:v>
                </c:pt>
                <c:pt idx="96">
                  <c:v>22/05/2025</c:v>
                </c:pt>
                <c:pt idx="97">
                  <c:v>23/05/2025</c:v>
                </c:pt>
                <c:pt idx="98">
                  <c:v>26/05/2025</c:v>
                </c:pt>
                <c:pt idx="99">
                  <c:v>27/05/2025</c:v>
                </c:pt>
                <c:pt idx="100">
                  <c:v>28/05/2025</c:v>
                </c:pt>
                <c:pt idx="101">
                  <c:v>29/05/2025</c:v>
                </c:pt>
                <c:pt idx="102">
                  <c:v>30/05/2025</c:v>
                </c:pt>
                <c:pt idx="103">
                  <c:v>2/06/2025</c:v>
                </c:pt>
                <c:pt idx="104">
                  <c:v>3/06/2025</c:v>
                </c:pt>
                <c:pt idx="105">
                  <c:v>4/06/2025</c:v>
                </c:pt>
                <c:pt idx="106">
                  <c:v>5/06/2025</c:v>
                </c:pt>
                <c:pt idx="107">
                  <c:v>6/06/2025</c:v>
                </c:pt>
                <c:pt idx="108">
                  <c:v>9/06/2025</c:v>
                </c:pt>
                <c:pt idx="109">
                  <c:v>10/06/2025</c:v>
                </c:pt>
                <c:pt idx="110">
                  <c:v>11/06/2025</c:v>
                </c:pt>
                <c:pt idx="111">
                  <c:v>12/06/2025</c:v>
                </c:pt>
                <c:pt idx="112">
                  <c:v>13/06/2025</c:v>
                </c:pt>
                <c:pt idx="113">
                  <c:v>16/06/2025</c:v>
                </c:pt>
                <c:pt idx="114">
                  <c:v>17/06/2025</c:v>
                </c:pt>
                <c:pt idx="115">
                  <c:v>18/06/2025</c:v>
                </c:pt>
                <c:pt idx="116">
                  <c:v>19/06/2025</c:v>
                </c:pt>
                <c:pt idx="117">
                  <c:v>20/06/2025</c:v>
                </c:pt>
                <c:pt idx="118">
                  <c:v>23/06/2025</c:v>
                </c:pt>
                <c:pt idx="119">
                  <c:v>24/06/2025</c:v>
                </c:pt>
                <c:pt idx="120">
                  <c:v>25/06/2025</c:v>
                </c:pt>
                <c:pt idx="121">
                  <c:v>26/06/2025</c:v>
                </c:pt>
                <c:pt idx="122">
                  <c:v>27/06/2025</c:v>
                </c:pt>
                <c:pt idx="123">
                  <c:v>30/06/2025</c:v>
                </c:pt>
                <c:pt idx="124">
                  <c:v>1/07/2025</c:v>
                </c:pt>
                <c:pt idx="125">
                  <c:v>2/07/2025</c:v>
                </c:pt>
                <c:pt idx="126">
                  <c:v>3/07/2025</c:v>
                </c:pt>
                <c:pt idx="127">
                  <c:v>4/07/2025</c:v>
                </c:pt>
                <c:pt idx="128">
                  <c:v>7/07/2025</c:v>
                </c:pt>
                <c:pt idx="129">
                  <c:v>8/07/2025</c:v>
                </c:pt>
                <c:pt idx="130">
                  <c:v>9/07/2025</c:v>
                </c:pt>
                <c:pt idx="131">
                  <c:v>10/07/2025</c:v>
                </c:pt>
                <c:pt idx="132">
                  <c:v>11/07/2025</c:v>
                </c:pt>
                <c:pt idx="133">
                  <c:v>14/07/2025</c:v>
                </c:pt>
                <c:pt idx="134">
                  <c:v>15/07/2025</c:v>
                </c:pt>
                <c:pt idx="135">
                  <c:v>16/07/2025</c:v>
                </c:pt>
                <c:pt idx="136">
                  <c:v>17/07/2025</c:v>
                </c:pt>
                <c:pt idx="137">
                  <c:v>18/07/2025</c:v>
                </c:pt>
                <c:pt idx="138">
                  <c:v>21/07/2025</c:v>
                </c:pt>
                <c:pt idx="139">
                  <c:v>22/07/2025</c:v>
                </c:pt>
                <c:pt idx="140">
                  <c:v>23/07/2025</c:v>
                </c:pt>
                <c:pt idx="141">
                  <c:v>24/07/2025</c:v>
                </c:pt>
                <c:pt idx="142">
                  <c:v>25/07/2025</c:v>
                </c:pt>
                <c:pt idx="143">
                  <c:v>28/07/2025</c:v>
                </c:pt>
                <c:pt idx="144">
                  <c:v>29/07/2025</c:v>
                </c:pt>
                <c:pt idx="145">
                  <c:v>30/07/2025</c:v>
                </c:pt>
                <c:pt idx="146">
                  <c:v>31/07/2025</c:v>
                </c:pt>
                <c:pt idx="147">
                  <c:v>1/08/2025</c:v>
                </c:pt>
                <c:pt idx="148">
                  <c:v>4/08/2025</c:v>
                </c:pt>
                <c:pt idx="149">
                  <c:v>5/08/2025</c:v>
                </c:pt>
                <c:pt idx="150">
                  <c:v>6/08/2025</c:v>
                </c:pt>
                <c:pt idx="151">
                  <c:v>7/08/2025</c:v>
                </c:pt>
                <c:pt idx="152">
                  <c:v>8/08/2025</c:v>
                </c:pt>
                <c:pt idx="153">
                  <c:v>11/08/2025</c:v>
                </c:pt>
                <c:pt idx="154">
                  <c:v>12/08/2025</c:v>
                </c:pt>
                <c:pt idx="155">
                  <c:v>13/08/2025</c:v>
                </c:pt>
                <c:pt idx="156">
                  <c:v>14/08/2025</c:v>
                </c:pt>
                <c:pt idx="157">
                  <c:v>15/08/2025</c:v>
                </c:pt>
                <c:pt idx="158">
                  <c:v>18/08/2025</c:v>
                </c:pt>
                <c:pt idx="159">
                  <c:v>19/08/2025</c:v>
                </c:pt>
                <c:pt idx="160">
                  <c:v>20/08/2025</c:v>
                </c:pt>
                <c:pt idx="161">
                  <c:v>21/08/2025</c:v>
                </c:pt>
                <c:pt idx="162">
                  <c:v>22/08/2025</c:v>
                </c:pt>
                <c:pt idx="163">
                  <c:v>25/08/2025</c:v>
                </c:pt>
                <c:pt idx="164">
                  <c:v>26/08/2025</c:v>
                </c:pt>
                <c:pt idx="165">
                  <c:v>27/08/2025</c:v>
                </c:pt>
                <c:pt idx="166">
                  <c:v>28/08/2025</c:v>
                </c:pt>
                <c:pt idx="167">
                  <c:v>29/08/2025</c:v>
                </c:pt>
                <c:pt idx="168">
                  <c:v>1/09/2025</c:v>
                </c:pt>
                <c:pt idx="169">
                  <c:v>2/09/2025</c:v>
                </c:pt>
                <c:pt idx="170">
                  <c:v>3/09/2025</c:v>
                </c:pt>
                <c:pt idx="171">
                  <c:v>4/09/2025</c:v>
                </c:pt>
                <c:pt idx="172">
                  <c:v>5/09/2025</c:v>
                </c:pt>
                <c:pt idx="173">
                  <c:v>8/09/2025</c:v>
                </c:pt>
                <c:pt idx="174">
                  <c:v>9/09/2025</c:v>
                </c:pt>
                <c:pt idx="175">
                  <c:v>10/09/2025</c:v>
                </c:pt>
                <c:pt idx="176">
                  <c:v>11/09/2025</c:v>
                </c:pt>
                <c:pt idx="177">
                  <c:v>12/09/2025</c:v>
                </c:pt>
                <c:pt idx="178">
                  <c:v>15/09/2025</c:v>
                </c:pt>
                <c:pt idx="179">
                  <c:v>16/09/2025</c:v>
                </c:pt>
                <c:pt idx="180">
                  <c:v>17/09/2025</c:v>
                </c:pt>
                <c:pt idx="181">
                  <c:v>18/09/2025</c:v>
                </c:pt>
                <c:pt idx="182">
                  <c:v>19/09/2025</c:v>
                </c:pt>
                <c:pt idx="183">
                  <c:v>22/09/2025</c:v>
                </c:pt>
                <c:pt idx="184">
                  <c:v>23/09/2025</c:v>
                </c:pt>
                <c:pt idx="185">
                  <c:v>24/09/2025</c:v>
                </c:pt>
                <c:pt idx="186">
                  <c:v>25/09/2025</c:v>
                </c:pt>
                <c:pt idx="187">
                  <c:v>26/09/2025</c:v>
                </c:pt>
                <c:pt idx="188">
                  <c:v>29/09/2025</c:v>
                </c:pt>
                <c:pt idx="189">
                  <c:v>30/09/2025</c:v>
                </c:pt>
                <c:pt idx="190">
                  <c:v>1/10/2025</c:v>
                </c:pt>
                <c:pt idx="191">
                  <c:v>2/10/2025</c:v>
                </c:pt>
                <c:pt idx="192">
                  <c:v>3/10/2025</c:v>
                </c:pt>
                <c:pt idx="193">
                  <c:v>6/10/2025</c:v>
                </c:pt>
                <c:pt idx="194">
                  <c:v>7/10/2025</c:v>
                </c:pt>
                <c:pt idx="195">
                  <c:v>8/10/2025</c:v>
                </c:pt>
                <c:pt idx="196">
                  <c:v>9/10/2025</c:v>
                </c:pt>
                <c:pt idx="197">
                  <c:v>10/10/2025</c:v>
                </c:pt>
                <c:pt idx="198">
                  <c:v>13/10/2025</c:v>
                </c:pt>
                <c:pt idx="199">
                  <c:v>14/10/2025</c:v>
                </c:pt>
                <c:pt idx="200">
                  <c:v>15/10/2025</c:v>
                </c:pt>
                <c:pt idx="201">
                  <c:v>16/10/2025</c:v>
                </c:pt>
                <c:pt idx="202">
                  <c:v>17/10/2025</c:v>
                </c:pt>
                <c:pt idx="203">
                  <c:v>20/10/2025</c:v>
                </c:pt>
                <c:pt idx="204">
                  <c:v>21/10/2025</c:v>
                </c:pt>
                <c:pt idx="205">
                  <c:v>22/10/2025</c:v>
                </c:pt>
                <c:pt idx="206">
                  <c:v>23/10/2025</c:v>
                </c:pt>
                <c:pt idx="207">
                  <c:v>24/10/2025</c:v>
                </c:pt>
                <c:pt idx="208">
                  <c:v>27/10/2025</c:v>
                </c:pt>
                <c:pt idx="209">
                  <c:v>28/10/2025</c:v>
                </c:pt>
                <c:pt idx="210">
                  <c:v>29/10/2025</c:v>
                </c:pt>
                <c:pt idx="211">
                  <c:v>30/10/2025</c:v>
                </c:pt>
                <c:pt idx="212">
                  <c:v>31/10/2025</c:v>
                </c:pt>
                <c:pt idx="213">
                  <c:v>3/11/2025</c:v>
                </c:pt>
                <c:pt idx="214">
                  <c:v>4/11/2025</c:v>
                </c:pt>
                <c:pt idx="215">
                  <c:v>5/11/2025</c:v>
                </c:pt>
                <c:pt idx="216">
                  <c:v>6/11/2025</c:v>
                </c:pt>
                <c:pt idx="217">
                  <c:v>7/11/2025</c:v>
                </c:pt>
                <c:pt idx="218">
                  <c:v>10/11/2025</c:v>
                </c:pt>
                <c:pt idx="219">
                  <c:v>11/11/2025</c:v>
                </c:pt>
                <c:pt idx="220">
                  <c:v>12/11/2025</c:v>
                </c:pt>
                <c:pt idx="221">
                  <c:v>13/11/2025</c:v>
                </c:pt>
                <c:pt idx="222">
                  <c:v>14/11/2025</c:v>
                </c:pt>
                <c:pt idx="223">
                  <c:v>17/11/2025</c:v>
                </c:pt>
                <c:pt idx="224">
                  <c:v>18/11/2025</c:v>
                </c:pt>
                <c:pt idx="225">
                  <c:v>19/11/2025</c:v>
                </c:pt>
                <c:pt idx="226">
                  <c:v>20/11/2025</c:v>
                </c:pt>
                <c:pt idx="227">
                  <c:v>21/11/2025</c:v>
                </c:pt>
                <c:pt idx="228">
                  <c:v>24/11/2025</c:v>
                </c:pt>
                <c:pt idx="229">
                  <c:v>25/11/2025</c:v>
                </c:pt>
                <c:pt idx="230">
                  <c:v>26/11/2025</c:v>
                </c:pt>
                <c:pt idx="231">
                  <c:v>27/11/2025</c:v>
                </c:pt>
                <c:pt idx="232">
                  <c:v>28/11/2025</c:v>
                </c:pt>
                <c:pt idx="233">
                  <c:v>1/12/2025</c:v>
                </c:pt>
                <c:pt idx="234">
                  <c:v>2/12/2025</c:v>
                </c:pt>
                <c:pt idx="235">
                  <c:v>3/12/2025</c:v>
                </c:pt>
                <c:pt idx="236">
                  <c:v>4/12/2025</c:v>
                </c:pt>
                <c:pt idx="237">
                  <c:v>5/12/2025</c:v>
                </c:pt>
                <c:pt idx="238">
                  <c:v>8/12/2025</c:v>
                </c:pt>
                <c:pt idx="239">
                  <c:v>9/12/2025</c:v>
                </c:pt>
                <c:pt idx="240">
                  <c:v>10/12/2025</c:v>
                </c:pt>
                <c:pt idx="241">
                  <c:v>11/12/2025</c:v>
                </c:pt>
                <c:pt idx="242">
                  <c:v>12/12/2025</c:v>
                </c:pt>
                <c:pt idx="243">
                  <c:v>15/12/2025</c:v>
                </c:pt>
                <c:pt idx="244">
                  <c:v>16/12/2025</c:v>
                </c:pt>
                <c:pt idx="245">
                  <c:v>17/12/2025</c:v>
                </c:pt>
                <c:pt idx="246">
                  <c:v>18/12/2025</c:v>
                </c:pt>
                <c:pt idx="247">
                  <c:v>19/12/2025</c:v>
                </c:pt>
                <c:pt idx="248">
                  <c:v>22/12/2025</c:v>
                </c:pt>
                <c:pt idx="249">
                  <c:v>23/12/2025</c:v>
                </c:pt>
                <c:pt idx="250">
                  <c:v>24/12/2025</c:v>
                </c:pt>
                <c:pt idx="251">
                  <c:v>29/12/2025</c:v>
                </c:pt>
                <c:pt idx="252">
                  <c:v>30/12/2025</c:v>
                </c:pt>
                <c:pt idx="253">
                  <c:v>31/12/2025</c:v>
                </c:pt>
                <c:pt idx="254">
                  <c:v>2/01/2026</c:v>
                </c:pt>
                <c:pt idx="255">
                  <c:v>5/01/2026</c:v>
                </c:pt>
                <c:pt idx="256">
                  <c:v>6/01/2026</c:v>
                </c:pt>
                <c:pt idx="257">
                  <c:v>7/01/2026</c:v>
                </c:pt>
                <c:pt idx="258">
                  <c:v>8/01/2026</c:v>
                </c:pt>
                <c:pt idx="259">
                  <c:v>9/01/2026</c:v>
                </c:pt>
                <c:pt idx="260">
                  <c:v>12/01/2026</c:v>
                </c:pt>
                <c:pt idx="261">
                  <c:v>13/01/2026</c:v>
                </c:pt>
                <c:pt idx="262">
                  <c:v>14/01/2026</c:v>
                </c:pt>
                <c:pt idx="263">
                  <c:v>15/01/2026</c:v>
                </c:pt>
                <c:pt idx="264">
                  <c:v>16/01/2026</c:v>
                </c:pt>
              </c:strCache>
            </c:strRef>
          </c:cat>
          <c:val>
            <c:numRef>
              <c:f>Sheet2!$F$3:$F$268</c:f>
              <c:numCache>
                <c:formatCode>General</c:formatCode>
                <c:ptCount val="265"/>
                <c:pt idx="0">
                  <c:v>99.76</c:v>
                </c:pt>
                <c:pt idx="1">
                  <c:v>99.69</c:v>
                </c:pt>
                <c:pt idx="2">
                  <c:v>99.42</c:v>
                </c:pt>
                <c:pt idx="3">
                  <c:v>99.17</c:v>
                </c:pt>
                <c:pt idx="4">
                  <c:v>99.17</c:v>
                </c:pt>
                <c:pt idx="5">
                  <c:v>99.41</c:v>
                </c:pt>
                <c:pt idx="6">
                  <c:v>99.68</c:v>
                </c:pt>
                <c:pt idx="7">
                  <c:v>99.82</c:v>
                </c:pt>
                <c:pt idx="8">
                  <c:v>99.82</c:v>
                </c:pt>
                <c:pt idx="9">
                  <c:v>99.78</c:v>
                </c:pt>
                <c:pt idx="10">
                  <c:v>99.24</c:v>
                </c:pt>
                <c:pt idx="11">
                  <c:v>99.6</c:v>
                </c:pt>
                <c:pt idx="12">
                  <c:v>99.36</c:v>
                </c:pt>
                <c:pt idx="13">
                  <c:v>99.36</c:v>
                </c:pt>
                <c:pt idx="14">
                  <c:v>98.79</c:v>
                </c:pt>
                <c:pt idx="15">
                  <c:v>98.66</c:v>
                </c:pt>
                <c:pt idx="16">
                  <c:v>98.66</c:v>
                </c:pt>
                <c:pt idx="17">
                  <c:v>98.66</c:v>
                </c:pt>
                <c:pt idx="18">
                  <c:v>97.51</c:v>
                </c:pt>
                <c:pt idx="19">
                  <c:v>97.5</c:v>
                </c:pt>
                <c:pt idx="20">
                  <c:v>97.62</c:v>
                </c:pt>
                <c:pt idx="21">
                  <c:v>97.62</c:v>
                </c:pt>
                <c:pt idx="22">
                  <c:v>96.38</c:v>
                </c:pt>
                <c:pt idx="23">
                  <c:v>96</c:v>
                </c:pt>
                <c:pt idx="24">
                  <c:v>96</c:v>
                </c:pt>
                <c:pt idx="25">
                  <c:v>96</c:v>
                </c:pt>
                <c:pt idx="26">
                  <c:v>96</c:v>
                </c:pt>
                <c:pt idx="27">
                  <c:v>95.6</c:v>
                </c:pt>
                <c:pt idx="28">
                  <c:v>95.56</c:v>
                </c:pt>
                <c:pt idx="29">
                  <c:v>95.13</c:v>
                </c:pt>
                <c:pt idx="30">
                  <c:v>94.98</c:v>
                </c:pt>
                <c:pt idx="31">
                  <c:v>94.29</c:v>
                </c:pt>
                <c:pt idx="32">
                  <c:v>93.9</c:v>
                </c:pt>
                <c:pt idx="33">
                  <c:v>93.86</c:v>
                </c:pt>
                <c:pt idx="34">
                  <c:v>93.76</c:v>
                </c:pt>
                <c:pt idx="35">
                  <c:v>93.8</c:v>
                </c:pt>
                <c:pt idx="36">
                  <c:v>93.65</c:v>
                </c:pt>
                <c:pt idx="37">
                  <c:v>93.51</c:v>
                </c:pt>
                <c:pt idx="38">
                  <c:v>93.51</c:v>
                </c:pt>
                <c:pt idx="39">
                  <c:v>92.9</c:v>
                </c:pt>
                <c:pt idx="40">
                  <c:v>92.83</c:v>
                </c:pt>
                <c:pt idx="41">
                  <c:v>92.83</c:v>
                </c:pt>
                <c:pt idx="42">
                  <c:v>93.04</c:v>
                </c:pt>
                <c:pt idx="43">
                  <c:v>93.72</c:v>
                </c:pt>
                <c:pt idx="44">
                  <c:v>94.04</c:v>
                </c:pt>
                <c:pt idx="45">
                  <c:v>94.35</c:v>
                </c:pt>
                <c:pt idx="46">
                  <c:v>93.9</c:v>
                </c:pt>
                <c:pt idx="47">
                  <c:v>93.9</c:v>
                </c:pt>
                <c:pt idx="48">
                  <c:v>94.05</c:v>
                </c:pt>
                <c:pt idx="49">
                  <c:v>93.81</c:v>
                </c:pt>
                <c:pt idx="50">
                  <c:v>93.99</c:v>
                </c:pt>
                <c:pt idx="51">
                  <c:v>94.18</c:v>
                </c:pt>
                <c:pt idx="52">
                  <c:v>95.07</c:v>
                </c:pt>
                <c:pt idx="53">
                  <c:v>95.07</c:v>
                </c:pt>
                <c:pt idx="54">
                  <c:v>95.58</c:v>
                </c:pt>
                <c:pt idx="55">
                  <c:v>96.36</c:v>
                </c:pt>
                <c:pt idx="56">
                  <c:v>96.51</c:v>
                </c:pt>
                <c:pt idx="57">
                  <c:v>96.11</c:v>
                </c:pt>
                <c:pt idx="58">
                  <c:v>95.7</c:v>
                </c:pt>
                <c:pt idx="59">
                  <c:v>95.7</c:v>
                </c:pt>
                <c:pt idx="60">
                  <c:v>95.7</c:v>
                </c:pt>
                <c:pt idx="61">
                  <c:v>95.25</c:v>
                </c:pt>
                <c:pt idx="62">
                  <c:v>95.25</c:v>
                </c:pt>
                <c:pt idx="63">
                  <c:v>95.25</c:v>
                </c:pt>
                <c:pt idx="64">
                  <c:v>95.27</c:v>
                </c:pt>
                <c:pt idx="65">
                  <c:v>95.43</c:v>
                </c:pt>
                <c:pt idx="66">
                  <c:v>96.11</c:v>
                </c:pt>
                <c:pt idx="67">
                  <c:v>95.97</c:v>
                </c:pt>
                <c:pt idx="68">
                  <c:v>96</c:v>
                </c:pt>
                <c:pt idx="69">
                  <c:v>96.27</c:v>
                </c:pt>
                <c:pt idx="70">
                  <c:v>96.15</c:v>
                </c:pt>
                <c:pt idx="71">
                  <c:v>95.64</c:v>
                </c:pt>
                <c:pt idx="72">
                  <c:v>95.83</c:v>
                </c:pt>
                <c:pt idx="73">
                  <c:v>95.51</c:v>
                </c:pt>
                <c:pt idx="74">
                  <c:v>95.49</c:v>
                </c:pt>
                <c:pt idx="75">
                  <c:v>95.14</c:v>
                </c:pt>
                <c:pt idx="76">
                  <c:v>95.25</c:v>
                </c:pt>
                <c:pt idx="77">
                  <c:v>95.25</c:v>
                </c:pt>
                <c:pt idx="78">
                  <c:v>95.25</c:v>
                </c:pt>
                <c:pt idx="79">
                  <c:v>95.25</c:v>
                </c:pt>
                <c:pt idx="80">
                  <c:v>94.89</c:v>
                </c:pt>
                <c:pt idx="81">
                  <c:v>94.55</c:v>
                </c:pt>
                <c:pt idx="82">
                  <c:v>94.37</c:v>
                </c:pt>
                <c:pt idx="83">
                  <c:v>94.47</c:v>
                </c:pt>
                <c:pt idx="84">
                  <c:v>94.9</c:v>
                </c:pt>
                <c:pt idx="85">
                  <c:v>94.8</c:v>
                </c:pt>
                <c:pt idx="86">
                  <c:v>94.08</c:v>
                </c:pt>
                <c:pt idx="87">
                  <c:v>94.08</c:v>
                </c:pt>
                <c:pt idx="88">
                  <c:v>94.44</c:v>
                </c:pt>
                <c:pt idx="89">
                  <c:v>94.2</c:v>
                </c:pt>
                <c:pt idx="90">
                  <c:v>93.94</c:v>
                </c:pt>
                <c:pt idx="91">
                  <c:v>93.25</c:v>
                </c:pt>
                <c:pt idx="92">
                  <c:v>93.05</c:v>
                </c:pt>
                <c:pt idx="93">
                  <c:v>92.97</c:v>
                </c:pt>
                <c:pt idx="94">
                  <c:v>92.58</c:v>
                </c:pt>
                <c:pt idx="95">
                  <c:v>91.93</c:v>
                </c:pt>
                <c:pt idx="96">
                  <c:v>91.93</c:v>
                </c:pt>
                <c:pt idx="97">
                  <c:v>91.93</c:v>
                </c:pt>
                <c:pt idx="98">
                  <c:v>91.75</c:v>
                </c:pt>
                <c:pt idx="99">
                  <c:v>91.75</c:v>
                </c:pt>
                <c:pt idx="100">
                  <c:v>91.75</c:v>
                </c:pt>
                <c:pt idx="101">
                  <c:v>91.5</c:v>
                </c:pt>
                <c:pt idx="102">
                  <c:v>91.53</c:v>
                </c:pt>
                <c:pt idx="103">
                  <c:v>91.53</c:v>
                </c:pt>
                <c:pt idx="104">
                  <c:v>91.24</c:v>
                </c:pt>
                <c:pt idx="105">
                  <c:v>90.47</c:v>
                </c:pt>
                <c:pt idx="106">
                  <c:v>90.6</c:v>
                </c:pt>
                <c:pt idx="107">
                  <c:v>90.6</c:v>
                </c:pt>
                <c:pt idx="108">
                  <c:v>90.6</c:v>
                </c:pt>
                <c:pt idx="109">
                  <c:v>90.6</c:v>
                </c:pt>
                <c:pt idx="110">
                  <c:v>91.04</c:v>
                </c:pt>
                <c:pt idx="111">
                  <c:v>92.5</c:v>
                </c:pt>
                <c:pt idx="112">
                  <c:v>92.95</c:v>
                </c:pt>
                <c:pt idx="113">
                  <c:v>93.92</c:v>
                </c:pt>
                <c:pt idx="114">
                  <c:v>94.21</c:v>
                </c:pt>
                <c:pt idx="115">
                  <c:v>93.4</c:v>
                </c:pt>
                <c:pt idx="116">
                  <c:v>93.4</c:v>
                </c:pt>
                <c:pt idx="117">
                  <c:v>93.88</c:v>
                </c:pt>
                <c:pt idx="118">
                  <c:v>94.58</c:v>
                </c:pt>
                <c:pt idx="119">
                  <c:v>94.46</c:v>
                </c:pt>
                <c:pt idx="120">
                  <c:v>94.52</c:v>
                </c:pt>
                <c:pt idx="121">
                  <c:v>94</c:v>
                </c:pt>
                <c:pt idx="122">
                  <c:v>94</c:v>
                </c:pt>
                <c:pt idx="123">
                  <c:v>93.52</c:v>
                </c:pt>
                <c:pt idx="124">
                  <c:v>93.7</c:v>
                </c:pt>
                <c:pt idx="125">
                  <c:v>93.7</c:v>
                </c:pt>
                <c:pt idx="126">
                  <c:v>94</c:v>
                </c:pt>
                <c:pt idx="127">
                  <c:v>93.6</c:v>
                </c:pt>
                <c:pt idx="128">
                  <c:v>92.98</c:v>
                </c:pt>
                <c:pt idx="129">
                  <c:v>92.93</c:v>
                </c:pt>
                <c:pt idx="130">
                  <c:v>93.04</c:v>
                </c:pt>
                <c:pt idx="131">
                  <c:v>93.41</c:v>
                </c:pt>
                <c:pt idx="132">
                  <c:v>93.5</c:v>
                </c:pt>
                <c:pt idx="133">
                  <c:v>93.49</c:v>
                </c:pt>
                <c:pt idx="134">
                  <c:v>93.44</c:v>
                </c:pt>
                <c:pt idx="135">
                  <c:v>93.45</c:v>
                </c:pt>
                <c:pt idx="136">
                  <c:v>93.45</c:v>
                </c:pt>
                <c:pt idx="137">
                  <c:v>93.47</c:v>
                </c:pt>
                <c:pt idx="138">
                  <c:v>93.47</c:v>
                </c:pt>
                <c:pt idx="139">
                  <c:v>93.24</c:v>
                </c:pt>
                <c:pt idx="140">
                  <c:v>93.24</c:v>
                </c:pt>
                <c:pt idx="141">
                  <c:v>93.15</c:v>
                </c:pt>
                <c:pt idx="142">
                  <c:v>93.32</c:v>
                </c:pt>
                <c:pt idx="143">
                  <c:v>93.25</c:v>
                </c:pt>
                <c:pt idx="144">
                  <c:v>93.09</c:v>
                </c:pt>
                <c:pt idx="145">
                  <c:v>92.68</c:v>
                </c:pt>
                <c:pt idx="146">
                  <c:v>92.54</c:v>
                </c:pt>
                <c:pt idx="147">
                  <c:v>92.54</c:v>
                </c:pt>
                <c:pt idx="148">
                  <c:v>92.58</c:v>
                </c:pt>
                <c:pt idx="149">
                  <c:v>92.98</c:v>
                </c:pt>
                <c:pt idx="150">
                  <c:v>93.33</c:v>
                </c:pt>
                <c:pt idx="151">
                  <c:v>93.33</c:v>
                </c:pt>
                <c:pt idx="152">
                  <c:v>93.33</c:v>
                </c:pt>
                <c:pt idx="153">
                  <c:v>93.74</c:v>
                </c:pt>
                <c:pt idx="154">
                  <c:v>93.74</c:v>
                </c:pt>
                <c:pt idx="155">
                  <c:v>93.74</c:v>
                </c:pt>
                <c:pt idx="156">
                  <c:v>93.74</c:v>
                </c:pt>
                <c:pt idx="157">
                  <c:v>93.74</c:v>
                </c:pt>
                <c:pt idx="158">
                  <c:v>93.81</c:v>
                </c:pt>
                <c:pt idx="159">
                  <c:v>93.33</c:v>
                </c:pt>
                <c:pt idx="160">
                  <c:v>93.29</c:v>
                </c:pt>
                <c:pt idx="161">
                  <c:v>93.29</c:v>
                </c:pt>
                <c:pt idx="162">
                  <c:v>93.29</c:v>
                </c:pt>
                <c:pt idx="163">
                  <c:v>93.1</c:v>
                </c:pt>
                <c:pt idx="164">
                  <c:v>93.11</c:v>
                </c:pt>
                <c:pt idx="165">
                  <c:v>93.34</c:v>
                </c:pt>
                <c:pt idx="166">
                  <c:v>93.51</c:v>
                </c:pt>
                <c:pt idx="167">
                  <c:v>94</c:v>
                </c:pt>
                <c:pt idx="168">
                  <c:v>94</c:v>
                </c:pt>
                <c:pt idx="169">
                  <c:v>94</c:v>
                </c:pt>
                <c:pt idx="170">
                  <c:v>94.52</c:v>
                </c:pt>
                <c:pt idx="171">
                  <c:v>95.3</c:v>
                </c:pt>
                <c:pt idx="172">
                  <c:v>95.26</c:v>
                </c:pt>
                <c:pt idx="173">
                  <c:v>95.26</c:v>
                </c:pt>
                <c:pt idx="174">
                  <c:v>95.25</c:v>
                </c:pt>
                <c:pt idx="175">
                  <c:v>94.72</c:v>
                </c:pt>
                <c:pt idx="176">
                  <c:v>94.45</c:v>
                </c:pt>
                <c:pt idx="177">
                  <c:v>94.03</c:v>
                </c:pt>
                <c:pt idx="178">
                  <c:v>94.09</c:v>
                </c:pt>
                <c:pt idx="179">
                  <c:v>94.09</c:v>
                </c:pt>
                <c:pt idx="180">
                  <c:v>94.25</c:v>
                </c:pt>
                <c:pt idx="181">
                  <c:v>94.5</c:v>
                </c:pt>
                <c:pt idx="182">
                  <c:v>94.67</c:v>
                </c:pt>
                <c:pt idx="183">
                  <c:v>94.67</c:v>
                </c:pt>
                <c:pt idx="184">
                  <c:v>94.84</c:v>
                </c:pt>
                <c:pt idx="185">
                  <c:v>95.04</c:v>
                </c:pt>
                <c:pt idx="186">
                  <c:v>95.04</c:v>
                </c:pt>
                <c:pt idx="187">
                  <c:v>95.04</c:v>
                </c:pt>
                <c:pt idx="188">
                  <c:v>95.04</c:v>
                </c:pt>
                <c:pt idx="189">
                  <c:v>95.25</c:v>
                </c:pt>
                <c:pt idx="190">
                  <c:v>95.25</c:v>
                </c:pt>
                <c:pt idx="191">
                  <c:v>95</c:v>
                </c:pt>
                <c:pt idx="192">
                  <c:v>95</c:v>
                </c:pt>
                <c:pt idx="193">
                  <c:v>95</c:v>
                </c:pt>
                <c:pt idx="194">
                  <c:v>95</c:v>
                </c:pt>
                <c:pt idx="195">
                  <c:v>95.49</c:v>
                </c:pt>
                <c:pt idx="196">
                  <c:v>95.49</c:v>
                </c:pt>
                <c:pt idx="197">
                  <c:v>95.44</c:v>
                </c:pt>
                <c:pt idx="198">
                  <c:v>95.86</c:v>
                </c:pt>
                <c:pt idx="199">
                  <c:v>95.82</c:v>
                </c:pt>
                <c:pt idx="200">
                  <c:v>95.5</c:v>
                </c:pt>
                <c:pt idx="201">
                  <c:v>95.25</c:v>
                </c:pt>
                <c:pt idx="202">
                  <c:v>95.08</c:v>
                </c:pt>
                <c:pt idx="203">
                  <c:v>95.08</c:v>
                </c:pt>
                <c:pt idx="204">
                  <c:v>95.04</c:v>
                </c:pt>
                <c:pt idx="205">
                  <c:v>95.04</c:v>
                </c:pt>
                <c:pt idx="206">
                  <c:v>95.04</c:v>
                </c:pt>
                <c:pt idx="207">
                  <c:v>95.04</c:v>
                </c:pt>
                <c:pt idx="208">
                  <c:v>95.04</c:v>
                </c:pt>
                <c:pt idx="209">
                  <c:v>95.04</c:v>
                </c:pt>
                <c:pt idx="210">
                  <c:v>94.76</c:v>
                </c:pt>
                <c:pt idx="211">
                  <c:v>94.69</c:v>
                </c:pt>
                <c:pt idx="212">
                  <c:v>94.56</c:v>
                </c:pt>
                <c:pt idx="213">
                  <c:v>93.88</c:v>
                </c:pt>
                <c:pt idx="214">
                  <c:v>93.88</c:v>
                </c:pt>
                <c:pt idx="215">
                  <c:v>93.51</c:v>
                </c:pt>
                <c:pt idx="216">
                  <c:v>93.9</c:v>
                </c:pt>
                <c:pt idx="217">
                  <c:v>93.9</c:v>
                </c:pt>
                <c:pt idx="218">
                  <c:v>93.9</c:v>
                </c:pt>
                <c:pt idx="219">
                  <c:v>93.5</c:v>
                </c:pt>
                <c:pt idx="220">
                  <c:v>93.36</c:v>
                </c:pt>
                <c:pt idx="221">
                  <c:v>93.74</c:v>
                </c:pt>
                <c:pt idx="222">
                  <c:v>93.74</c:v>
                </c:pt>
                <c:pt idx="223">
                  <c:v>93.57</c:v>
                </c:pt>
                <c:pt idx="224">
                  <c:v>93.57</c:v>
                </c:pt>
                <c:pt idx="225">
                  <c:v>93.57</c:v>
                </c:pt>
                <c:pt idx="226">
                  <c:v>93.57</c:v>
                </c:pt>
                <c:pt idx="227">
                  <c:v>93.57</c:v>
                </c:pt>
                <c:pt idx="228">
                  <c:v>93.48</c:v>
                </c:pt>
                <c:pt idx="229">
                  <c:v>92.75</c:v>
                </c:pt>
                <c:pt idx="230">
                  <c:v>91.83</c:v>
                </c:pt>
                <c:pt idx="231">
                  <c:v>91.16</c:v>
                </c:pt>
                <c:pt idx="232">
                  <c:v>90.31</c:v>
                </c:pt>
                <c:pt idx="233">
                  <c:v>88.65</c:v>
                </c:pt>
                <c:pt idx="234">
                  <c:v>88.52</c:v>
                </c:pt>
                <c:pt idx="235">
                  <c:v>88.99</c:v>
                </c:pt>
                <c:pt idx="236">
                  <c:v>87.34</c:v>
                </c:pt>
                <c:pt idx="237">
                  <c:v>86.36</c:v>
                </c:pt>
                <c:pt idx="238">
                  <c:v>85.5</c:v>
                </c:pt>
                <c:pt idx="239">
                  <c:v>85.62</c:v>
                </c:pt>
                <c:pt idx="240">
                  <c:v>84.61</c:v>
                </c:pt>
                <c:pt idx="241">
                  <c:v>84.84</c:v>
                </c:pt>
                <c:pt idx="242">
                  <c:v>84.9</c:v>
                </c:pt>
                <c:pt idx="243">
                  <c:v>85.46</c:v>
                </c:pt>
                <c:pt idx="244">
                  <c:v>86.05</c:v>
                </c:pt>
                <c:pt idx="245">
                  <c:v>86.18</c:v>
                </c:pt>
                <c:pt idx="246">
                  <c:v>86.25</c:v>
                </c:pt>
                <c:pt idx="247">
                  <c:v>85.84</c:v>
                </c:pt>
                <c:pt idx="248">
                  <c:v>85.51</c:v>
                </c:pt>
                <c:pt idx="249">
                  <c:v>85.65</c:v>
                </c:pt>
                <c:pt idx="250">
                  <c:v>85.64</c:v>
                </c:pt>
                <c:pt idx="251">
                  <c:v>85.25</c:v>
                </c:pt>
                <c:pt idx="252">
                  <c:v>85.31</c:v>
                </c:pt>
                <c:pt idx="253">
                  <c:v>85.4</c:v>
                </c:pt>
                <c:pt idx="254">
                  <c:v>84.52</c:v>
                </c:pt>
                <c:pt idx="255">
                  <c:v>84.44</c:v>
                </c:pt>
                <c:pt idx="256">
                  <c:v>83.37</c:v>
                </c:pt>
                <c:pt idx="257">
                  <c:v>82.51</c:v>
                </c:pt>
                <c:pt idx="258">
                  <c:v>81.510000000000005</c:v>
                </c:pt>
                <c:pt idx="259">
                  <c:v>80.72</c:v>
                </c:pt>
                <c:pt idx="260">
                  <c:v>79.34</c:v>
                </c:pt>
                <c:pt idx="261">
                  <c:v>79.87</c:v>
                </c:pt>
                <c:pt idx="262">
                  <c:v>81.67</c:v>
                </c:pt>
                <c:pt idx="263">
                  <c:v>83.27</c:v>
                </c:pt>
                <c:pt idx="264">
                  <c:v>83.25</c:v>
                </c:pt>
              </c:numCache>
            </c:numRef>
          </c:val>
          <c:smooth val="0"/>
          <c:extLst>
            <c:ext xmlns:c16="http://schemas.microsoft.com/office/drawing/2014/chart" uri="{C3380CC4-5D6E-409C-BE32-E72D297353CC}">
              <c16:uniqueId val="{00000004-B2BE-497B-A9F8-16B0CE72B497}"/>
            </c:ext>
          </c:extLst>
        </c:ser>
        <c:ser>
          <c:idx val="5"/>
          <c:order val="5"/>
          <c:tx>
            <c:strRef>
              <c:f>Sheet2!$G$1:$G$2</c:f>
              <c:strCache>
                <c:ptCount val="1"/>
                <c:pt idx="0">
                  <c:v>QLD FY29</c:v>
                </c:pt>
              </c:strCache>
            </c:strRef>
          </c:tx>
          <c:spPr>
            <a:ln w="50800" cap="rnd">
              <a:solidFill>
                <a:schemeClr val="accent6"/>
              </a:solidFill>
              <a:round/>
            </a:ln>
            <a:effectLst/>
          </c:spPr>
          <c:marker>
            <c:symbol val="none"/>
          </c:marker>
          <c:cat>
            <c:strRef>
              <c:f>Sheet2!$A$3:$A$268</c:f>
              <c:strCache>
                <c:ptCount val="265"/>
                <c:pt idx="0">
                  <c:v>2/01/2025</c:v>
                </c:pt>
                <c:pt idx="1">
                  <c:v>3/01/2025</c:v>
                </c:pt>
                <c:pt idx="2">
                  <c:v>6/01/2025</c:v>
                </c:pt>
                <c:pt idx="3">
                  <c:v>7/01/2025</c:v>
                </c:pt>
                <c:pt idx="4">
                  <c:v>8/01/2025</c:v>
                </c:pt>
                <c:pt idx="5">
                  <c:v>9/01/2025</c:v>
                </c:pt>
                <c:pt idx="6">
                  <c:v>10/01/2025</c:v>
                </c:pt>
                <c:pt idx="7">
                  <c:v>13/01/2025</c:v>
                </c:pt>
                <c:pt idx="8">
                  <c:v>14/01/2025</c:v>
                </c:pt>
                <c:pt idx="9">
                  <c:v>15/01/2025</c:v>
                </c:pt>
                <c:pt idx="10">
                  <c:v>16/01/2025</c:v>
                </c:pt>
                <c:pt idx="11">
                  <c:v>17/01/2025</c:v>
                </c:pt>
                <c:pt idx="12">
                  <c:v>20/01/2025</c:v>
                </c:pt>
                <c:pt idx="13">
                  <c:v>21/01/2025</c:v>
                </c:pt>
                <c:pt idx="14">
                  <c:v>22/01/2025</c:v>
                </c:pt>
                <c:pt idx="15">
                  <c:v>23/01/2025</c:v>
                </c:pt>
                <c:pt idx="16">
                  <c:v>24/01/2025</c:v>
                </c:pt>
                <c:pt idx="17">
                  <c:v>28/01/2025</c:v>
                </c:pt>
                <c:pt idx="18">
                  <c:v>29/01/2025</c:v>
                </c:pt>
                <c:pt idx="19">
                  <c:v>30/01/2025</c:v>
                </c:pt>
                <c:pt idx="20">
                  <c:v>31/01/2025</c:v>
                </c:pt>
                <c:pt idx="21">
                  <c:v>3/02/2025</c:v>
                </c:pt>
                <c:pt idx="22">
                  <c:v>4/02/2025</c:v>
                </c:pt>
                <c:pt idx="23">
                  <c:v>5/02/2025</c:v>
                </c:pt>
                <c:pt idx="24">
                  <c:v>6/02/2025</c:v>
                </c:pt>
                <c:pt idx="25">
                  <c:v>7/02/2025</c:v>
                </c:pt>
                <c:pt idx="26">
                  <c:v>10/02/2025</c:v>
                </c:pt>
                <c:pt idx="27">
                  <c:v>11/02/2025</c:v>
                </c:pt>
                <c:pt idx="28">
                  <c:v>12/02/2025</c:v>
                </c:pt>
                <c:pt idx="29">
                  <c:v>13/02/2025</c:v>
                </c:pt>
                <c:pt idx="30">
                  <c:v>14/02/2025</c:v>
                </c:pt>
                <c:pt idx="31">
                  <c:v>17/02/2025</c:v>
                </c:pt>
                <c:pt idx="32">
                  <c:v>18/02/2025</c:v>
                </c:pt>
                <c:pt idx="33">
                  <c:v>19/02/2025</c:v>
                </c:pt>
                <c:pt idx="34">
                  <c:v>20/02/2025</c:v>
                </c:pt>
                <c:pt idx="35">
                  <c:v>21/02/2025</c:v>
                </c:pt>
                <c:pt idx="36">
                  <c:v>24/02/2025</c:v>
                </c:pt>
                <c:pt idx="37">
                  <c:v>25/02/2025</c:v>
                </c:pt>
                <c:pt idx="38">
                  <c:v>26/02/2025</c:v>
                </c:pt>
                <c:pt idx="39">
                  <c:v>27/02/2025</c:v>
                </c:pt>
                <c:pt idx="40">
                  <c:v>28/02/2025</c:v>
                </c:pt>
                <c:pt idx="41">
                  <c:v>3/03/2025</c:v>
                </c:pt>
                <c:pt idx="42">
                  <c:v>4/03/2025</c:v>
                </c:pt>
                <c:pt idx="43">
                  <c:v>5/03/2025</c:v>
                </c:pt>
                <c:pt idx="44">
                  <c:v>6/03/2025</c:v>
                </c:pt>
                <c:pt idx="45">
                  <c:v>7/03/2025</c:v>
                </c:pt>
                <c:pt idx="46">
                  <c:v>10/03/2025</c:v>
                </c:pt>
                <c:pt idx="47">
                  <c:v>11/03/2025</c:v>
                </c:pt>
                <c:pt idx="48">
                  <c:v>12/03/2025</c:v>
                </c:pt>
                <c:pt idx="49">
                  <c:v>13/03/2025</c:v>
                </c:pt>
                <c:pt idx="50">
                  <c:v>14/03/2025</c:v>
                </c:pt>
                <c:pt idx="51">
                  <c:v>17/03/2025</c:v>
                </c:pt>
                <c:pt idx="52">
                  <c:v>18/03/2025</c:v>
                </c:pt>
                <c:pt idx="53">
                  <c:v>19/03/2025</c:v>
                </c:pt>
                <c:pt idx="54">
                  <c:v>20/03/2025</c:v>
                </c:pt>
                <c:pt idx="55">
                  <c:v>21/03/2025</c:v>
                </c:pt>
                <c:pt idx="56">
                  <c:v>24/03/2025</c:v>
                </c:pt>
                <c:pt idx="57">
                  <c:v>25/03/2025</c:v>
                </c:pt>
                <c:pt idx="58">
                  <c:v>26/03/2025</c:v>
                </c:pt>
                <c:pt idx="59">
                  <c:v>27/03/2025</c:v>
                </c:pt>
                <c:pt idx="60">
                  <c:v>28/03/2025</c:v>
                </c:pt>
                <c:pt idx="61">
                  <c:v>31/03/2025</c:v>
                </c:pt>
                <c:pt idx="62">
                  <c:v>1/04/2025</c:v>
                </c:pt>
                <c:pt idx="63">
                  <c:v>2/04/2025</c:v>
                </c:pt>
                <c:pt idx="64">
                  <c:v>3/04/2025</c:v>
                </c:pt>
                <c:pt idx="65">
                  <c:v>4/04/2025</c:v>
                </c:pt>
                <c:pt idx="66">
                  <c:v>7/04/2025</c:v>
                </c:pt>
                <c:pt idx="67">
                  <c:v>8/04/2025</c:v>
                </c:pt>
                <c:pt idx="68">
                  <c:v>9/04/2025</c:v>
                </c:pt>
                <c:pt idx="69">
                  <c:v>10/04/2025</c:v>
                </c:pt>
                <c:pt idx="70">
                  <c:v>11/04/2025</c:v>
                </c:pt>
                <c:pt idx="71">
                  <c:v>14/04/2025</c:v>
                </c:pt>
                <c:pt idx="72">
                  <c:v>15/04/2025</c:v>
                </c:pt>
                <c:pt idx="73">
                  <c:v>16/04/2025</c:v>
                </c:pt>
                <c:pt idx="74">
                  <c:v>17/04/2025</c:v>
                </c:pt>
                <c:pt idx="75">
                  <c:v>22/04/2025</c:v>
                </c:pt>
                <c:pt idx="76">
                  <c:v>23/04/2025</c:v>
                </c:pt>
                <c:pt idx="77">
                  <c:v>24/04/2025</c:v>
                </c:pt>
                <c:pt idx="78">
                  <c:v>28/04/2025</c:v>
                </c:pt>
                <c:pt idx="79">
                  <c:v>29/04/2025</c:v>
                </c:pt>
                <c:pt idx="80">
                  <c:v>30/04/2025</c:v>
                </c:pt>
                <c:pt idx="81">
                  <c:v>1/05/2025</c:v>
                </c:pt>
                <c:pt idx="82">
                  <c:v>2/05/2025</c:v>
                </c:pt>
                <c:pt idx="83">
                  <c:v>5/05/2025</c:v>
                </c:pt>
                <c:pt idx="84">
                  <c:v>6/05/2025</c:v>
                </c:pt>
                <c:pt idx="85">
                  <c:v>7/05/2025</c:v>
                </c:pt>
                <c:pt idx="86">
                  <c:v>8/05/2025</c:v>
                </c:pt>
                <c:pt idx="87">
                  <c:v>9/05/2025</c:v>
                </c:pt>
                <c:pt idx="88">
                  <c:v>12/05/2025</c:v>
                </c:pt>
                <c:pt idx="89">
                  <c:v>13/05/2025</c:v>
                </c:pt>
                <c:pt idx="90">
                  <c:v>14/05/2025</c:v>
                </c:pt>
                <c:pt idx="91">
                  <c:v>15/05/2025</c:v>
                </c:pt>
                <c:pt idx="92">
                  <c:v>16/05/2025</c:v>
                </c:pt>
                <c:pt idx="93">
                  <c:v>19/05/2025</c:v>
                </c:pt>
                <c:pt idx="94">
                  <c:v>20/05/2025</c:v>
                </c:pt>
                <c:pt idx="95">
                  <c:v>21/05/2025</c:v>
                </c:pt>
                <c:pt idx="96">
                  <c:v>22/05/2025</c:v>
                </c:pt>
                <c:pt idx="97">
                  <c:v>23/05/2025</c:v>
                </c:pt>
                <c:pt idx="98">
                  <c:v>26/05/2025</c:v>
                </c:pt>
                <c:pt idx="99">
                  <c:v>27/05/2025</c:v>
                </c:pt>
                <c:pt idx="100">
                  <c:v>28/05/2025</c:v>
                </c:pt>
                <c:pt idx="101">
                  <c:v>29/05/2025</c:v>
                </c:pt>
                <c:pt idx="102">
                  <c:v>30/05/2025</c:v>
                </c:pt>
                <c:pt idx="103">
                  <c:v>2/06/2025</c:v>
                </c:pt>
                <c:pt idx="104">
                  <c:v>3/06/2025</c:v>
                </c:pt>
                <c:pt idx="105">
                  <c:v>4/06/2025</c:v>
                </c:pt>
                <c:pt idx="106">
                  <c:v>5/06/2025</c:v>
                </c:pt>
                <c:pt idx="107">
                  <c:v>6/06/2025</c:v>
                </c:pt>
                <c:pt idx="108">
                  <c:v>9/06/2025</c:v>
                </c:pt>
                <c:pt idx="109">
                  <c:v>10/06/2025</c:v>
                </c:pt>
                <c:pt idx="110">
                  <c:v>11/06/2025</c:v>
                </c:pt>
                <c:pt idx="111">
                  <c:v>12/06/2025</c:v>
                </c:pt>
                <c:pt idx="112">
                  <c:v>13/06/2025</c:v>
                </c:pt>
                <c:pt idx="113">
                  <c:v>16/06/2025</c:v>
                </c:pt>
                <c:pt idx="114">
                  <c:v>17/06/2025</c:v>
                </c:pt>
                <c:pt idx="115">
                  <c:v>18/06/2025</c:v>
                </c:pt>
                <c:pt idx="116">
                  <c:v>19/06/2025</c:v>
                </c:pt>
                <c:pt idx="117">
                  <c:v>20/06/2025</c:v>
                </c:pt>
                <c:pt idx="118">
                  <c:v>23/06/2025</c:v>
                </c:pt>
                <c:pt idx="119">
                  <c:v>24/06/2025</c:v>
                </c:pt>
                <c:pt idx="120">
                  <c:v>25/06/2025</c:v>
                </c:pt>
                <c:pt idx="121">
                  <c:v>26/06/2025</c:v>
                </c:pt>
                <c:pt idx="122">
                  <c:v>27/06/2025</c:v>
                </c:pt>
                <c:pt idx="123">
                  <c:v>30/06/2025</c:v>
                </c:pt>
                <c:pt idx="124">
                  <c:v>1/07/2025</c:v>
                </c:pt>
                <c:pt idx="125">
                  <c:v>2/07/2025</c:v>
                </c:pt>
                <c:pt idx="126">
                  <c:v>3/07/2025</c:v>
                </c:pt>
                <c:pt idx="127">
                  <c:v>4/07/2025</c:v>
                </c:pt>
                <c:pt idx="128">
                  <c:v>7/07/2025</c:v>
                </c:pt>
                <c:pt idx="129">
                  <c:v>8/07/2025</c:v>
                </c:pt>
                <c:pt idx="130">
                  <c:v>9/07/2025</c:v>
                </c:pt>
                <c:pt idx="131">
                  <c:v>10/07/2025</c:v>
                </c:pt>
                <c:pt idx="132">
                  <c:v>11/07/2025</c:v>
                </c:pt>
                <c:pt idx="133">
                  <c:v>14/07/2025</c:v>
                </c:pt>
                <c:pt idx="134">
                  <c:v>15/07/2025</c:v>
                </c:pt>
                <c:pt idx="135">
                  <c:v>16/07/2025</c:v>
                </c:pt>
                <c:pt idx="136">
                  <c:v>17/07/2025</c:v>
                </c:pt>
                <c:pt idx="137">
                  <c:v>18/07/2025</c:v>
                </c:pt>
                <c:pt idx="138">
                  <c:v>21/07/2025</c:v>
                </c:pt>
                <c:pt idx="139">
                  <c:v>22/07/2025</c:v>
                </c:pt>
                <c:pt idx="140">
                  <c:v>23/07/2025</c:v>
                </c:pt>
                <c:pt idx="141">
                  <c:v>24/07/2025</c:v>
                </c:pt>
                <c:pt idx="142">
                  <c:v>25/07/2025</c:v>
                </c:pt>
                <c:pt idx="143">
                  <c:v>28/07/2025</c:v>
                </c:pt>
                <c:pt idx="144">
                  <c:v>29/07/2025</c:v>
                </c:pt>
                <c:pt idx="145">
                  <c:v>30/07/2025</c:v>
                </c:pt>
                <c:pt idx="146">
                  <c:v>31/07/2025</c:v>
                </c:pt>
                <c:pt idx="147">
                  <c:v>1/08/2025</c:v>
                </c:pt>
                <c:pt idx="148">
                  <c:v>4/08/2025</c:v>
                </c:pt>
                <c:pt idx="149">
                  <c:v>5/08/2025</c:v>
                </c:pt>
                <c:pt idx="150">
                  <c:v>6/08/2025</c:v>
                </c:pt>
                <c:pt idx="151">
                  <c:v>7/08/2025</c:v>
                </c:pt>
                <c:pt idx="152">
                  <c:v>8/08/2025</c:v>
                </c:pt>
                <c:pt idx="153">
                  <c:v>11/08/2025</c:v>
                </c:pt>
                <c:pt idx="154">
                  <c:v>12/08/2025</c:v>
                </c:pt>
                <c:pt idx="155">
                  <c:v>13/08/2025</c:v>
                </c:pt>
                <c:pt idx="156">
                  <c:v>14/08/2025</c:v>
                </c:pt>
                <c:pt idx="157">
                  <c:v>15/08/2025</c:v>
                </c:pt>
                <c:pt idx="158">
                  <c:v>18/08/2025</c:v>
                </c:pt>
                <c:pt idx="159">
                  <c:v>19/08/2025</c:v>
                </c:pt>
                <c:pt idx="160">
                  <c:v>20/08/2025</c:v>
                </c:pt>
                <c:pt idx="161">
                  <c:v>21/08/2025</c:v>
                </c:pt>
                <c:pt idx="162">
                  <c:v>22/08/2025</c:v>
                </c:pt>
                <c:pt idx="163">
                  <c:v>25/08/2025</c:v>
                </c:pt>
                <c:pt idx="164">
                  <c:v>26/08/2025</c:v>
                </c:pt>
                <c:pt idx="165">
                  <c:v>27/08/2025</c:v>
                </c:pt>
                <c:pt idx="166">
                  <c:v>28/08/2025</c:v>
                </c:pt>
                <c:pt idx="167">
                  <c:v>29/08/2025</c:v>
                </c:pt>
                <c:pt idx="168">
                  <c:v>1/09/2025</c:v>
                </c:pt>
                <c:pt idx="169">
                  <c:v>2/09/2025</c:v>
                </c:pt>
                <c:pt idx="170">
                  <c:v>3/09/2025</c:v>
                </c:pt>
                <c:pt idx="171">
                  <c:v>4/09/2025</c:v>
                </c:pt>
                <c:pt idx="172">
                  <c:v>5/09/2025</c:v>
                </c:pt>
                <c:pt idx="173">
                  <c:v>8/09/2025</c:v>
                </c:pt>
                <c:pt idx="174">
                  <c:v>9/09/2025</c:v>
                </c:pt>
                <c:pt idx="175">
                  <c:v>10/09/2025</c:v>
                </c:pt>
                <c:pt idx="176">
                  <c:v>11/09/2025</c:v>
                </c:pt>
                <c:pt idx="177">
                  <c:v>12/09/2025</c:v>
                </c:pt>
                <c:pt idx="178">
                  <c:v>15/09/2025</c:v>
                </c:pt>
                <c:pt idx="179">
                  <c:v>16/09/2025</c:v>
                </c:pt>
                <c:pt idx="180">
                  <c:v>17/09/2025</c:v>
                </c:pt>
                <c:pt idx="181">
                  <c:v>18/09/2025</c:v>
                </c:pt>
                <c:pt idx="182">
                  <c:v>19/09/2025</c:v>
                </c:pt>
                <c:pt idx="183">
                  <c:v>22/09/2025</c:v>
                </c:pt>
                <c:pt idx="184">
                  <c:v>23/09/2025</c:v>
                </c:pt>
                <c:pt idx="185">
                  <c:v>24/09/2025</c:v>
                </c:pt>
                <c:pt idx="186">
                  <c:v>25/09/2025</c:v>
                </c:pt>
                <c:pt idx="187">
                  <c:v>26/09/2025</c:v>
                </c:pt>
                <c:pt idx="188">
                  <c:v>29/09/2025</c:v>
                </c:pt>
                <c:pt idx="189">
                  <c:v>30/09/2025</c:v>
                </c:pt>
                <c:pt idx="190">
                  <c:v>1/10/2025</c:v>
                </c:pt>
                <c:pt idx="191">
                  <c:v>2/10/2025</c:v>
                </c:pt>
                <c:pt idx="192">
                  <c:v>3/10/2025</c:v>
                </c:pt>
                <c:pt idx="193">
                  <c:v>6/10/2025</c:v>
                </c:pt>
                <c:pt idx="194">
                  <c:v>7/10/2025</c:v>
                </c:pt>
                <c:pt idx="195">
                  <c:v>8/10/2025</c:v>
                </c:pt>
                <c:pt idx="196">
                  <c:v>9/10/2025</c:v>
                </c:pt>
                <c:pt idx="197">
                  <c:v>10/10/2025</c:v>
                </c:pt>
                <c:pt idx="198">
                  <c:v>13/10/2025</c:v>
                </c:pt>
                <c:pt idx="199">
                  <c:v>14/10/2025</c:v>
                </c:pt>
                <c:pt idx="200">
                  <c:v>15/10/2025</c:v>
                </c:pt>
                <c:pt idx="201">
                  <c:v>16/10/2025</c:v>
                </c:pt>
                <c:pt idx="202">
                  <c:v>17/10/2025</c:v>
                </c:pt>
                <c:pt idx="203">
                  <c:v>20/10/2025</c:v>
                </c:pt>
                <c:pt idx="204">
                  <c:v>21/10/2025</c:v>
                </c:pt>
                <c:pt idx="205">
                  <c:v>22/10/2025</c:v>
                </c:pt>
                <c:pt idx="206">
                  <c:v>23/10/2025</c:v>
                </c:pt>
                <c:pt idx="207">
                  <c:v>24/10/2025</c:v>
                </c:pt>
                <c:pt idx="208">
                  <c:v>27/10/2025</c:v>
                </c:pt>
                <c:pt idx="209">
                  <c:v>28/10/2025</c:v>
                </c:pt>
                <c:pt idx="210">
                  <c:v>29/10/2025</c:v>
                </c:pt>
                <c:pt idx="211">
                  <c:v>30/10/2025</c:v>
                </c:pt>
                <c:pt idx="212">
                  <c:v>31/10/2025</c:v>
                </c:pt>
                <c:pt idx="213">
                  <c:v>3/11/2025</c:v>
                </c:pt>
                <c:pt idx="214">
                  <c:v>4/11/2025</c:v>
                </c:pt>
                <c:pt idx="215">
                  <c:v>5/11/2025</c:v>
                </c:pt>
                <c:pt idx="216">
                  <c:v>6/11/2025</c:v>
                </c:pt>
                <c:pt idx="217">
                  <c:v>7/11/2025</c:v>
                </c:pt>
                <c:pt idx="218">
                  <c:v>10/11/2025</c:v>
                </c:pt>
                <c:pt idx="219">
                  <c:v>11/11/2025</c:v>
                </c:pt>
                <c:pt idx="220">
                  <c:v>12/11/2025</c:v>
                </c:pt>
                <c:pt idx="221">
                  <c:v>13/11/2025</c:v>
                </c:pt>
                <c:pt idx="222">
                  <c:v>14/11/2025</c:v>
                </c:pt>
                <c:pt idx="223">
                  <c:v>17/11/2025</c:v>
                </c:pt>
                <c:pt idx="224">
                  <c:v>18/11/2025</c:v>
                </c:pt>
                <c:pt idx="225">
                  <c:v>19/11/2025</c:v>
                </c:pt>
                <c:pt idx="226">
                  <c:v>20/11/2025</c:v>
                </c:pt>
                <c:pt idx="227">
                  <c:v>21/11/2025</c:v>
                </c:pt>
                <c:pt idx="228">
                  <c:v>24/11/2025</c:v>
                </c:pt>
                <c:pt idx="229">
                  <c:v>25/11/2025</c:v>
                </c:pt>
                <c:pt idx="230">
                  <c:v>26/11/2025</c:v>
                </c:pt>
                <c:pt idx="231">
                  <c:v>27/11/2025</c:v>
                </c:pt>
                <c:pt idx="232">
                  <c:v>28/11/2025</c:v>
                </c:pt>
                <c:pt idx="233">
                  <c:v>1/12/2025</c:v>
                </c:pt>
                <c:pt idx="234">
                  <c:v>2/12/2025</c:v>
                </c:pt>
                <c:pt idx="235">
                  <c:v>3/12/2025</c:v>
                </c:pt>
                <c:pt idx="236">
                  <c:v>4/12/2025</c:v>
                </c:pt>
                <c:pt idx="237">
                  <c:v>5/12/2025</c:v>
                </c:pt>
                <c:pt idx="238">
                  <c:v>8/12/2025</c:v>
                </c:pt>
                <c:pt idx="239">
                  <c:v>9/12/2025</c:v>
                </c:pt>
                <c:pt idx="240">
                  <c:v>10/12/2025</c:v>
                </c:pt>
                <c:pt idx="241">
                  <c:v>11/12/2025</c:v>
                </c:pt>
                <c:pt idx="242">
                  <c:v>12/12/2025</c:v>
                </c:pt>
                <c:pt idx="243">
                  <c:v>15/12/2025</c:v>
                </c:pt>
                <c:pt idx="244">
                  <c:v>16/12/2025</c:v>
                </c:pt>
                <c:pt idx="245">
                  <c:v>17/12/2025</c:v>
                </c:pt>
                <c:pt idx="246">
                  <c:v>18/12/2025</c:v>
                </c:pt>
                <c:pt idx="247">
                  <c:v>19/12/2025</c:v>
                </c:pt>
                <c:pt idx="248">
                  <c:v>22/12/2025</c:v>
                </c:pt>
                <c:pt idx="249">
                  <c:v>23/12/2025</c:v>
                </c:pt>
                <c:pt idx="250">
                  <c:v>24/12/2025</c:v>
                </c:pt>
                <c:pt idx="251">
                  <c:v>29/12/2025</c:v>
                </c:pt>
                <c:pt idx="252">
                  <c:v>30/12/2025</c:v>
                </c:pt>
                <c:pt idx="253">
                  <c:v>31/12/2025</c:v>
                </c:pt>
                <c:pt idx="254">
                  <c:v>2/01/2026</c:v>
                </c:pt>
                <c:pt idx="255">
                  <c:v>5/01/2026</c:v>
                </c:pt>
                <c:pt idx="256">
                  <c:v>6/01/2026</c:v>
                </c:pt>
                <c:pt idx="257">
                  <c:v>7/01/2026</c:v>
                </c:pt>
                <c:pt idx="258">
                  <c:v>8/01/2026</c:v>
                </c:pt>
                <c:pt idx="259">
                  <c:v>9/01/2026</c:v>
                </c:pt>
                <c:pt idx="260">
                  <c:v>12/01/2026</c:v>
                </c:pt>
                <c:pt idx="261">
                  <c:v>13/01/2026</c:v>
                </c:pt>
                <c:pt idx="262">
                  <c:v>14/01/2026</c:v>
                </c:pt>
                <c:pt idx="263">
                  <c:v>15/01/2026</c:v>
                </c:pt>
                <c:pt idx="264">
                  <c:v>16/01/2026</c:v>
                </c:pt>
              </c:strCache>
            </c:strRef>
          </c:cat>
          <c:val>
            <c:numRef>
              <c:f>Sheet2!$G$3:$G$268</c:f>
              <c:numCache>
                <c:formatCode>General</c:formatCode>
                <c:ptCount val="265"/>
                <c:pt idx="62">
                  <c:v>92.52</c:v>
                </c:pt>
                <c:pt idx="63">
                  <c:v>92.89</c:v>
                </c:pt>
                <c:pt idx="64">
                  <c:v>92.89</c:v>
                </c:pt>
                <c:pt idx="65">
                  <c:v>92.99</c:v>
                </c:pt>
                <c:pt idx="66">
                  <c:v>93.33</c:v>
                </c:pt>
                <c:pt idx="67">
                  <c:v>93.31</c:v>
                </c:pt>
                <c:pt idx="68">
                  <c:v>93.31</c:v>
                </c:pt>
                <c:pt idx="69">
                  <c:v>93.31</c:v>
                </c:pt>
                <c:pt idx="70">
                  <c:v>93.31</c:v>
                </c:pt>
                <c:pt idx="71">
                  <c:v>93.1</c:v>
                </c:pt>
                <c:pt idx="72">
                  <c:v>93.22</c:v>
                </c:pt>
                <c:pt idx="73">
                  <c:v>93.22</c:v>
                </c:pt>
                <c:pt idx="74">
                  <c:v>93.21</c:v>
                </c:pt>
                <c:pt idx="75">
                  <c:v>93.07</c:v>
                </c:pt>
                <c:pt idx="76">
                  <c:v>93.07</c:v>
                </c:pt>
                <c:pt idx="77">
                  <c:v>93.07</c:v>
                </c:pt>
                <c:pt idx="78">
                  <c:v>93.07</c:v>
                </c:pt>
                <c:pt idx="79">
                  <c:v>93.07</c:v>
                </c:pt>
                <c:pt idx="80">
                  <c:v>92.95</c:v>
                </c:pt>
                <c:pt idx="81">
                  <c:v>92.84</c:v>
                </c:pt>
                <c:pt idx="82">
                  <c:v>92.69</c:v>
                </c:pt>
                <c:pt idx="83">
                  <c:v>92.69</c:v>
                </c:pt>
                <c:pt idx="84">
                  <c:v>92.87</c:v>
                </c:pt>
                <c:pt idx="85">
                  <c:v>92.78</c:v>
                </c:pt>
                <c:pt idx="86">
                  <c:v>92.41</c:v>
                </c:pt>
                <c:pt idx="87">
                  <c:v>92.41</c:v>
                </c:pt>
                <c:pt idx="88">
                  <c:v>92.53</c:v>
                </c:pt>
                <c:pt idx="89">
                  <c:v>92.32</c:v>
                </c:pt>
                <c:pt idx="90">
                  <c:v>92.14</c:v>
                </c:pt>
                <c:pt idx="91">
                  <c:v>91.5</c:v>
                </c:pt>
                <c:pt idx="92">
                  <c:v>91.5</c:v>
                </c:pt>
                <c:pt idx="93">
                  <c:v>91.25</c:v>
                </c:pt>
                <c:pt idx="94">
                  <c:v>90.95</c:v>
                </c:pt>
                <c:pt idx="95">
                  <c:v>90.95</c:v>
                </c:pt>
                <c:pt idx="96">
                  <c:v>90.95</c:v>
                </c:pt>
                <c:pt idx="97">
                  <c:v>90.95</c:v>
                </c:pt>
                <c:pt idx="98">
                  <c:v>90</c:v>
                </c:pt>
                <c:pt idx="99">
                  <c:v>89.75</c:v>
                </c:pt>
                <c:pt idx="100">
                  <c:v>89.75</c:v>
                </c:pt>
                <c:pt idx="101">
                  <c:v>89</c:v>
                </c:pt>
                <c:pt idx="102">
                  <c:v>89</c:v>
                </c:pt>
                <c:pt idx="103">
                  <c:v>89</c:v>
                </c:pt>
                <c:pt idx="104">
                  <c:v>88.76</c:v>
                </c:pt>
                <c:pt idx="105">
                  <c:v>87.52</c:v>
                </c:pt>
                <c:pt idx="106">
                  <c:v>87.52</c:v>
                </c:pt>
                <c:pt idx="107">
                  <c:v>87.52</c:v>
                </c:pt>
                <c:pt idx="108">
                  <c:v>87.52</c:v>
                </c:pt>
                <c:pt idx="109">
                  <c:v>87.52</c:v>
                </c:pt>
                <c:pt idx="110">
                  <c:v>87.52</c:v>
                </c:pt>
                <c:pt idx="111">
                  <c:v>88.43</c:v>
                </c:pt>
                <c:pt idx="112">
                  <c:v>88.43</c:v>
                </c:pt>
                <c:pt idx="113">
                  <c:v>88.52</c:v>
                </c:pt>
                <c:pt idx="114">
                  <c:v>88.86</c:v>
                </c:pt>
                <c:pt idx="115">
                  <c:v>88</c:v>
                </c:pt>
                <c:pt idx="116">
                  <c:v>88</c:v>
                </c:pt>
                <c:pt idx="117">
                  <c:v>88.03</c:v>
                </c:pt>
                <c:pt idx="118">
                  <c:v>88.8</c:v>
                </c:pt>
                <c:pt idx="119">
                  <c:v>88.8</c:v>
                </c:pt>
                <c:pt idx="120">
                  <c:v>89</c:v>
                </c:pt>
                <c:pt idx="121">
                  <c:v>89</c:v>
                </c:pt>
                <c:pt idx="122">
                  <c:v>89</c:v>
                </c:pt>
                <c:pt idx="123">
                  <c:v>88.8</c:v>
                </c:pt>
                <c:pt idx="124">
                  <c:v>88.79</c:v>
                </c:pt>
                <c:pt idx="125">
                  <c:v>88.79</c:v>
                </c:pt>
                <c:pt idx="126">
                  <c:v>89.06</c:v>
                </c:pt>
                <c:pt idx="127">
                  <c:v>89.06</c:v>
                </c:pt>
                <c:pt idx="128">
                  <c:v>89.06</c:v>
                </c:pt>
                <c:pt idx="129">
                  <c:v>89.06</c:v>
                </c:pt>
                <c:pt idx="130">
                  <c:v>89.06</c:v>
                </c:pt>
                <c:pt idx="131">
                  <c:v>89.2</c:v>
                </c:pt>
                <c:pt idx="132">
                  <c:v>89.27</c:v>
                </c:pt>
                <c:pt idx="133">
                  <c:v>89.27</c:v>
                </c:pt>
                <c:pt idx="134">
                  <c:v>89.27</c:v>
                </c:pt>
                <c:pt idx="135">
                  <c:v>89.27</c:v>
                </c:pt>
                <c:pt idx="136">
                  <c:v>89.27</c:v>
                </c:pt>
                <c:pt idx="137">
                  <c:v>89.27</c:v>
                </c:pt>
                <c:pt idx="138">
                  <c:v>89.27</c:v>
                </c:pt>
                <c:pt idx="139">
                  <c:v>89.16</c:v>
                </c:pt>
                <c:pt idx="140">
                  <c:v>89.16</c:v>
                </c:pt>
                <c:pt idx="141">
                  <c:v>89.16</c:v>
                </c:pt>
                <c:pt idx="142">
                  <c:v>89.5</c:v>
                </c:pt>
                <c:pt idx="143">
                  <c:v>89.5</c:v>
                </c:pt>
                <c:pt idx="144">
                  <c:v>89.53</c:v>
                </c:pt>
                <c:pt idx="145">
                  <c:v>89.5</c:v>
                </c:pt>
                <c:pt idx="146">
                  <c:v>89.46</c:v>
                </c:pt>
                <c:pt idx="147">
                  <c:v>89.46</c:v>
                </c:pt>
                <c:pt idx="148">
                  <c:v>89.46</c:v>
                </c:pt>
                <c:pt idx="149">
                  <c:v>89.47</c:v>
                </c:pt>
                <c:pt idx="150">
                  <c:v>89.56</c:v>
                </c:pt>
                <c:pt idx="151">
                  <c:v>89.56</c:v>
                </c:pt>
                <c:pt idx="152">
                  <c:v>89.56</c:v>
                </c:pt>
                <c:pt idx="153">
                  <c:v>89.56</c:v>
                </c:pt>
                <c:pt idx="154">
                  <c:v>89.56</c:v>
                </c:pt>
                <c:pt idx="155">
                  <c:v>89.56</c:v>
                </c:pt>
                <c:pt idx="156">
                  <c:v>90</c:v>
                </c:pt>
                <c:pt idx="157">
                  <c:v>90</c:v>
                </c:pt>
                <c:pt idx="158">
                  <c:v>90.42</c:v>
                </c:pt>
                <c:pt idx="159">
                  <c:v>89.96</c:v>
                </c:pt>
                <c:pt idx="160">
                  <c:v>89.96</c:v>
                </c:pt>
                <c:pt idx="161">
                  <c:v>89.97</c:v>
                </c:pt>
                <c:pt idx="162">
                  <c:v>89.97</c:v>
                </c:pt>
                <c:pt idx="163">
                  <c:v>89.97</c:v>
                </c:pt>
                <c:pt idx="164">
                  <c:v>90.18</c:v>
                </c:pt>
                <c:pt idx="165">
                  <c:v>90.27</c:v>
                </c:pt>
                <c:pt idx="166">
                  <c:v>90.5</c:v>
                </c:pt>
                <c:pt idx="167">
                  <c:v>90.5</c:v>
                </c:pt>
                <c:pt idx="168">
                  <c:v>90.5</c:v>
                </c:pt>
                <c:pt idx="169">
                  <c:v>90.5</c:v>
                </c:pt>
                <c:pt idx="170">
                  <c:v>90.79</c:v>
                </c:pt>
                <c:pt idx="171">
                  <c:v>91.27</c:v>
                </c:pt>
                <c:pt idx="172">
                  <c:v>91.24</c:v>
                </c:pt>
                <c:pt idx="173">
                  <c:v>91.24</c:v>
                </c:pt>
                <c:pt idx="174">
                  <c:v>91.24</c:v>
                </c:pt>
                <c:pt idx="175">
                  <c:v>91.21</c:v>
                </c:pt>
                <c:pt idx="176">
                  <c:v>90.96</c:v>
                </c:pt>
                <c:pt idx="177">
                  <c:v>90.96</c:v>
                </c:pt>
                <c:pt idx="178">
                  <c:v>90.96</c:v>
                </c:pt>
                <c:pt idx="179">
                  <c:v>90.96</c:v>
                </c:pt>
                <c:pt idx="180">
                  <c:v>90.96</c:v>
                </c:pt>
                <c:pt idx="181">
                  <c:v>90.96</c:v>
                </c:pt>
                <c:pt idx="182">
                  <c:v>91.01</c:v>
                </c:pt>
                <c:pt idx="183">
                  <c:v>91.01</c:v>
                </c:pt>
                <c:pt idx="184">
                  <c:v>91.01</c:v>
                </c:pt>
                <c:pt idx="185">
                  <c:v>91.01</c:v>
                </c:pt>
                <c:pt idx="186">
                  <c:v>91.01</c:v>
                </c:pt>
                <c:pt idx="187">
                  <c:v>91.01</c:v>
                </c:pt>
                <c:pt idx="188">
                  <c:v>91.01</c:v>
                </c:pt>
                <c:pt idx="189">
                  <c:v>91.01</c:v>
                </c:pt>
                <c:pt idx="190">
                  <c:v>91.88</c:v>
                </c:pt>
                <c:pt idx="191">
                  <c:v>92.63</c:v>
                </c:pt>
                <c:pt idx="192">
                  <c:v>92.82</c:v>
                </c:pt>
                <c:pt idx="193">
                  <c:v>92.82</c:v>
                </c:pt>
                <c:pt idx="194">
                  <c:v>92.82</c:v>
                </c:pt>
                <c:pt idx="195">
                  <c:v>92.89</c:v>
                </c:pt>
                <c:pt idx="196">
                  <c:v>92.89</c:v>
                </c:pt>
                <c:pt idx="197">
                  <c:v>92.89</c:v>
                </c:pt>
                <c:pt idx="198">
                  <c:v>92.89</c:v>
                </c:pt>
                <c:pt idx="199">
                  <c:v>92.89</c:v>
                </c:pt>
                <c:pt idx="200">
                  <c:v>92.89</c:v>
                </c:pt>
                <c:pt idx="201">
                  <c:v>92.89</c:v>
                </c:pt>
                <c:pt idx="202">
                  <c:v>92.89</c:v>
                </c:pt>
                <c:pt idx="203">
                  <c:v>92.89</c:v>
                </c:pt>
                <c:pt idx="204">
                  <c:v>92.89</c:v>
                </c:pt>
                <c:pt idx="205">
                  <c:v>92.89</c:v>
                </c:pt>
                <c:pt idx="206">
                  <c:v>92.89</c:v>
                </c:pt>
                <c:pt idx="207">
                  <c:v>92.89</c:v>
                </c:pt>
                <c:pt idx="208">
                  <c:v>92.89</c:v>
                </c:pt>
                <c:pt idx="209">
                  <c:v>92.89</c:v>
                </c:pt>
                <c:pt idx="210">
                  <c:v>92.89</c:v>
                </c:pt>
                <c:pt idx="211">
                  <c:v>92.91</c:v>
                </c:pt>
                <c:pt idx="212">
                  <c:v>92.79</c:v>
                </c:pt>
                <c:pt idx="213">
                  <c:v>92.54</c:v>
                </c:pt>
                <c:pt idx="214">
                  <c:v>92.54</c:v>
                </c:pt>
                <c:pt idx="215">
                  <c:v>92.54</c:v>
                </c:pt>
                <c:pt idx="216">
                  <c:v>92.56</c:v>
                </c:pt>
                <c:pt idx="217">
                  <c:v>92.56</c:v>
                </c:pt>
                <c:pt idx="218">
                  <c:v>92.56</c:v>
                </c:pt>
                <c:pt idx="219">
                  <c:v>92.37</c:v>
                </c:pt>
                <c:pt idx="220">
                  <c:v>92.37</c:v>
                </c:pt>
                <c:pt idx="221">
                  <c:v>92.39</c:v>
                </c:pt>
                <c:pt idx="222">
                  <c:v>92.39</c:v>
                </c:pt>
                <c:pt idx="223">
                  <c:v>92.37</c:v>
                </c:pt>
                <c:pt idx="224">
                  <c:v>92.37</c:v>
                </c:pt>
                <c:pt idx="225">
                  <c:v>92.37</c:v>
                </c:pt>
                <c:pt idx="226">
                  <c:v>92.45</c:v>
                </c:pt>
                <c:pt idx="227">
                  <c:v>92.45</c:v>
                </c:pt>
                <c:pt idx="228">
                  <c:v>92.45</c:v>
                </c:pt>
                <c:pt idx="229">
                  <c:v>92.45</c:v>
                </c:pt>
                <c:pt idx="230">
                  <c:v>92.45</c:v>
                </c:pt>
                <c:pt idx="231">
                  <c:v>92.45</c:v>
                </c:pt>
                <c:pt idx="232">
                  <c:v>91.8</c:v>
                </c:pt>
                <c:pt idx="233">
                  <c:v>89.81</c:v>
                </c:pt>
                <c:pt idx="234">
                  <c:v>89.69</c:v>
                </c:pt>
                <c:pt idx="235">
                  <c:v>89.57</c:v>
                </c:pt>
                <c:pt idx="236">
                  <c:v>88</c:v>
                </c:pt>
                <c:pt idx="237">
                  <c:v>86.75</c:v>
                </c:pt>
                <c:pt idx="238">
                  <c:v>86.25</c:v>
                </c:pt>
                <c:pt idx="239">
                  <c:v>85.94</c:v>
                </c:pt>
                <c:pt idx="240">
                  <c:v>84.84</c:v>
                </c:pt>
                <c:pt idx="241">
                  <c:v>85.01</c:v>
                </c:pt>
                <c:pt idx="242">
                  <c:v>85.01</c:v>
                </c:pt>
                <c:pt idx="243">
                  <c:v>85.42</c:v>
                </c:pt>
                <c:pt idx="244">
                  <c:v>85.59</c:v>
                </c:pt>
                <c:pt idx="245">
                  <c:v>85.66</c:v>
                </c:pt>
                <c:pt idx="246">
                  <c:v>85.69</c:v>
                </c:pt>
                <c:pt idx="247">
                  <c:v>84.99</c:v>
                </c:pt>
                <c:pt idx="248">
                  <c:v>84.93</c:v>
                </c:pt>
                <c:pt idx="249">
                  <c:v>85.09</c:v>
                </c:pt>
                <c:pt idx="250">
                  <c:v>85.09</c:v>
                </c:pt>
                <c:pt idx="251">
                  <c:v>85.09</c:v>
                </c:pt>
                <c:pt idx="252">
                  <c:v>85.18</c:v>
                </c:pt>
                <c:pt idx="253">
                  <c:v>85.27</c:v>
                </c:pt>
                <c:pt idx="254">
                  <c:v>84.33</c:v>
                </c:pt>
                <c:pt idx="255">
                  <c:v>84.33</c:v>
                </c:pt>
                <c:pt idx="256">
                  <c:v>83.57</c:v>
                </c:pt>
                <c:pt idx="257">
                  <c:v>82.92</c:v>
                </c:pt>
                <c:pt idx="258">
                  <c:v>81.75</c:v>
                </c:pt>
                <c:pt idx="259">
                  <c:v>80.92</c:v>
                </c:pt>
                <c:pt idx="260">
                  <c:v>79.5</c:v>
                </c:pt>
                <c:pt idx="261">
                  <c:v>79.599999999999994</c:v>
                </c:pt>
                <c:pt idx="262">
                  <c:v>80.849999999999994</c:v>
                </c:pt>
                <c:pt idx="263">
                  <c:v>82.09</c:v>
                </c:pt>
                <c:pt idx="264">
                  <c:v>82.04</c:v>
                </c:pt>
              </c:numCache>
            </c:numRef>
          </c:val>
          <c:smooth val="0"/>
          <c:extLst>
            <c:ext xmlns:c16="http://schemas.microsoft.com/office/drawing/2014/chart" uri="{C3380CC4-5D6E-409C-BE32-E72D297353CC}">
              <c16:uniqueId val="{00000005-B2BE-497B-A9F8-16B0CE72B497}"/>
            </c:ext>
          </c:extLst>
        </c:ser>
        <c:ser>
          <c:idx val="6"/>
          <c:order val="6"/>
          <c:tx>
            <c:strRef>
              <c:f>Sheet2!$H$1:$H$2</c:f>
              <c:strCache>
                <c:ptCount val="1"/>
                <c:pt idx="0">
                  <c:v>VIC FY27</c:v>
                </c:pt>
              </c:strCache>
            </c:strRef>
          </c:tx>
          <c:spPr>
            <a:ln w="50800" cap="rnd">
              <a:solidFill>
                <a:schemeClr val="accent2">
                  <a:lumMod val="40000"/>
                  <a:lumOff val="60000"/>
                </a:schemeClr>
              </a:solidFill>
              <a:round/>
            </a:ln>
            <a:effectLst/>
          </c:spPr>
          <c:marker>
            <c:symbol val="none"/>
          </c:marker>
          <c:cat>
            <c:strRef>
              <c:f>Sheet2!$A$3:$A$268</c:f>
              <c:strCache>
                <c:ptCount val="265"/>
                <c:pt idx="0">
                  <c:v>2/01/2025</c:v>
                </c:pt>
                <c:pt idx="1">
                  <c:v>3/01/2025</c:v>
                </c:pt>
                <c:pt idx="2">
                  <c:v>6/01/2025</c:v>
                </c:pt>
                <c:pt idx="3">
                  <c:v>7/01/2025</c:v>
                </c:pt>
                <c:pt idx="4">
                  <c:v>8/01/2025</c:v>
                </c:pt>
                <c:pt idx="5">
                  <c:v>9/01/2025</c:v>
                </c:pt>
                <c:pt idx="6">
                  <c:v>10/01/2025</c:v>
                </c:pt>
                <c:pt idx="7">
                  <c:v>13/01/2025</c:v>
                </c:pt>
                <c:pt idx="8">
                  <c:v>14/01/2025</c:v>
                </c:pt>
                <c:pt idx="9">
                  <c:v>15/01/2025</c:v>
                </c:pt>
                <c:pt idx="10">
                  <c:v>16/01/2025</c:v>
                </c:pt>
                <c:pt idx="11">
                  <c:v>17/01/2025</c:v>
                </c:pt>
                <c:pt idx="12">
                  <c:v>20/01/2025</c:v>
                </c:pt>
                <c:pt idx="13">
                  <c:v>21/01/2025</c:v>
                </c:pt>
                <c:pt idx="14">
                  <c:v>22/01/2025</c:v>
                </c:pt>
                <c:pt idx="15">
                  <c:v>23/01/2025</c:v>
                </c:pt>
                <c:pt idx="16">
                  <c:v>24/01/2025</c:v>
                </c:pt>
                <c:pt idx="17">
                  <c:v>28/01/2025</c:v>
                </c:pt>
                <c:pt idx="18">
                  <c:v>29/01/2025</c:v>
                </c:pt>
                <c:pt idx="19">
                  <c:v>30/01/2025</c:v>
                </c:pt>
                <c:pt idx="20">
                  <c:v>31/01/2025</c:v>
                </c:pt>
                <c:pt idx="21">
                  <c:v>3/02/2025</c:v>
                </c:pt>
                <c:pt idx="22">
                  <c:v>4/02/2025</c:v>
                </c:pt>
                <c:pt idx="23">
                  <c:v>5/02/2025</c:v>
                </c:pt>
                <c:pt idx="24">
                  <c:v>6/02/2025</c:v>
                </c:pt>
                <c:pt idx="25">
                  <c:v>7/02/2025</c:v>
                </c:pt>
                <c:pt idx="26">
                  <c:v>10/02/2025</c:v>
                </c:pt>
                <c:pt idx="27">
                  <c:v>11/02/2025</c:v>
                </c:pt>
                <c:pt idx="28">
                  <c:v>12/02/2025</c:v>
                </c:pt>
                <c:pt idx="29">
                  <c:v>13/02/2025</c:v>
                </c:pt>
                <c:pt idx="30">
                  <c:v>14/02/2025</c:v>
                </c:pt>
                <c:pt idx="31">
                  <c:v>17/02/2025</c:v>
                </c:pt>
                <c:pt idx="32">
                  <c:v>18/02/2025</c:v>
                </c:pt>
                <c:pt idx="33">
                  <c:v>19/02/2025</c:v>
                </c:pt>
                <c:pt idx="34">
                  <c:v>20/02/2025</c:v>
                </c:pt>
                <c:pt idx="35">
                  <c:v>21/02/2025</c:v>
                </c:pt>
                <c:pt idx="36">
                  <c:v>24/02/2025</c:v>
                </c:pt>
                <c:pt idx="37">
                  <c:v>25/02/2025</c:v>
                </c:pt>
                <c:pt idx="38">
                  <c:v>26/02/2025</c:v>
                </c:pt>
                <c:pt idx="39">
                  <c:v>27/02/2025</c:v>
                </c:pt>
                <c:pt idx="40">
                  <c:v>28/02/2025</c:v>
                </c:pt>
                <c:pt idx="41">
                  <c:v>3/03/2025</c:v>
                </c:pt>
                <c:pt idx="42">
                  <c:v>4/03/2025</c:v>
                </c:pt>
                <c:pt idx="43">
                  <c:v>5/03/2025</c:v>
                </c:pt>
                <c:pt idx="44">
                  <c:v>6/03/2025</c:v>
                </c:pt>
                <c:pt idx="45">
                  <c:v>7/03/2025</c:v>
                </c:pt>
                <c:pt idx="46">
                  <c:v>10/03/2025</c:v>
                </c:pt>
                <c:pt idx="47">
                  <c:v>11/03/2025</c:v>
                </c:pt>
                <c:pt idx="48">
                  <c:v>12/03/2025</c:v>
                </c:pt>
                <c:pt idx="49">
                  <c:v>13/03/2025</c:v>
                </c:pt>
                <c:pt idx="50">
                  <c:v>14/03/2025</c:v>
                </c:pt>
                <c:pt idx="51">
                  <c:v>17/03/2025</c:v>
                </c:pt>
                <c:pt idx="52">
                  <c:v>18/03/2025</c:v>
                </c:pt>
                <c:pt idx="53">
                  <c:v>19/03/2025</c:v>
                </c:pt>
                <c:pt idx="54">
                  <c:v>20/03/2025</c:v>
                </c:pt>
                <c:pt idx="55">
                  <c:v>21/03/2025</c:v>
                </c:pt>
                <c:pt idx="56">
                  <c:v>24/03/2025</c:v>
                </c:pt>
                <c:pt idx="57">
                  <c:v>25/03/2025</c:v>
                </c:pt>
                <c:pt idx="58">
                  <c:v>26/03/2025</c:v>
                </c:pt>
                <c:pt idx="59">
                  <c:v>27/03/2025</c:v>
                </c:pt>
                <c:pt idx="60">
                  <c:v>28/03/2025</c:v>
                </c:pt>
                <c:pt idx="61">
                  <c:v>31/03/2025</c:v>
                </c:pt>
                <c:pt idx="62">
                  <c:v>1/04/2025</c:v>
                </c:pt>
                <c:pt idx="63">
                  <c:v>2/04/2025</c:v>
                </c:pt>
                <c:pt idx="64">
                  <c:v>3/04/2025</c:v>
                </c:pt>
                <c:pt idx="65">
                  <c:v>4/04/2025</c:v>
                </c:pt>
                <c:pt idx="66">
                  <c:v>7/04/2025</c:v>
                </c:pt>
                <c:pt idx="67">
                  <c:v>8/04/2025</c:v>
                </c:pt>
                <c:pt idx="68">
                  <c:v>9/04/2025</c:v>
                </c:pt>
                <c:pt idx="69">
                  <c:v>10/04/2025</c:v>
                </c:pt>
                <c:pt idx="70">
                  <c:v>11/04/2025</c:v>
                </c:pt>
                <c:pt idx="71">
                  <c:v>14/04/2025</c:v>
                </c:pt>
                <c:pt idx="72">
                  <c:v>15/04/2025</c:v>
                </c:pt>
                <c:pt idx="73">
                  <c:v>16/04/2025</c:v>
                </c:pt>
                <c:pt idx="74">
                  <c:v>17/04/2025</c:v>
                </c:pt>
                <c:pt idx="75">
                  <c:v>22/04/2025</c:v>
                </c:pt>
                <c:pt idx="76">
                  <c:v>23/04/2025</c:v>
                </c:pt>
                <c:pt idx="77">
                  <c:v>24/04/2025</c:v>
                </c:pt>
                <c:pt idx="78">
                  <c:v>28/04/2025</c:v>
                </c:pt>
                <c:pt idx="79">
                  <c:v>29/04/2025</c:v>
                </c:pt>
                <c:pt idx="80">
                  <c:v>30/04/2025</c:v>
                </c:pt>
                <c:pt idx="81">
                  <c:v>1/05/2025</c:v>
                </c:pt>
                <c:pt idx="82">
                  <c:v>2/05/2025</c:v>
                </c:pt>
                <c:pt idx="83">
                  <c:v>5/05/2025</c:v>
                </c:pt>
                <c:pt idx="84">
                  <c:v>6/05/2025</c:v>
                </c:pt>
                <c:pt idx="85">
                  <c:v>7/05/2025</c:v>
                </c:pt>
                <c:pt idx="86">
                  <c:v>8/05/2025</c:v>
                </c:pt>
                <c:pt idx="87">
                  <c:v>9/05/2025</c:v>
                </c:pt>
                <c:pt idx="88">
                  <c:v>12/05/2025</c:v>
                </c:pt>
                <c:pt idx="89">
                  <c:v>13/05/2025</c:v>
                </c:pt>
                <c:pt idx="90">
                  <c:v>14/05/2025</c:v>
                </c:pt>
                <c:pt idx="91">
                  <c:v>15/05/2025</c:v>
                </c:pt>
                <c:pt idx="92">
                  <c:v>16/05/2025</c:v>
                </c:pt>
                <c:pt idx="93">
                  <c:v>19/05/2025</c:v>
                </c:pt>
                <c:pt idx="94">
                  <c:v>20/05/2025</c:v>
                </c:pt>
                <c:pt idx="95">
                  <c:v>21/05/2025</c:v>
                </c:pt>
                <c:pt idx="96">
                  <c:v>22/05/2025</c:v>
                </c:pt>
                <c:pt idx="97">
                  <c:v>23/05/2025</c:v>
                </c:pt>
                <c:pt idx="98">
                  <c:v>26/05/2025</c:v>
                </c:pt>
                <c:pt idx="99">
                  <c:v>27/05/2025</c:v>
                </c:pt>
                <c:pt idx="100">
                  <c:v>28/05/2025</c:v>
                </c:pt>
                <c:pt idx="101">
                  <c:v>29/05/2025</c:v>
                </c:pt>
                <c:pt idx="102">
                  <c:v>30/05/2025</c:v>
                </c:pt>
                <c:pt idx="103">
                  <c:v>2/06/2025</c:v>
                </c:pt>
                <c:pt idx="104">
                  <c:v>3/06/2025</c:v>
                </c:pt>
                <c:pt idx="105">
                  <c:v>4/06/2025</c:v>
                </c:pt>
                <c:pt idx="106">
                  <c:v>5/06/2025</c:v>
                </c:pt>
                <c:pt idx="107">
                  <c:v>6/06/2025</c:v>
                </c:pt>
                <c:pt idx="108">
                  <c:v>9/06/2025</c:v>
                </c:pt>
                <c:pt idx="109">
                  <c:v>10/06/2025</c:v>
                </c:pt>
                <c:pt idx="110">
                  <c:v>11/06/2025</c:v>
                </c:pt>
                <c:pt idx="111">
                  <c:v>12/06/2025</c:v>
                </c:pt>
                <c:pt idx="112">
                  <c:v>13/06/2025</c:v>
                </c:pt>
                <c:pt idx="113">
                  <c:v>16/06/2025</c:v>
                </c:pt>
                <c:pt idx="114">
                  <c:v>17/06/2025</c:v>
                </c:pt>
                <c:pt idx="115">
                  <c:v>18/06/2025</c:v>
                </c:pt>
                <c:pt idx="116">
                  <c:v>19/06/2025</c:v>
                </c:pt>
                <c:pt idx="117">
                  <c:v>20/06/2025</c:v>
                </c:pt>
                <c:pt idx="118">
                  <c:v>23/06/2025</c:v>
                </c:pt>
                <c:pt idx="119">
                  <c:v>24/06/2025</c:v>
                </c:pt>
                <c:pt idx="120">
                  <c:v>25/06/2025</c:v>
                </c:pt>
                <c:pt idx="121">
                  <c:v>26/06/2025</c:v>
                </c:pt>
                <c:pt idx="122">
                  <c:v>27/06/2025</c:v>
                </c:pt>
                <c:pt idx="123">
                  <c:v>30/06/2025</c:v>
                </c:pt>
                <c:pt idx="124">
                  <c:v>1/07/2025</c:v>
                </c:pt>
                <c:pt idx="125">
                  <c:v>2/07/2025</c:v>
                </c:pt>
                <c:pt idx="126">
                  <c:v>3/07/2025</c:v>
                </c:pt>
                <c:pt idx="127">
                  <c:v>4/07/2025</c:v>
                </c:pt>
                <c:pt idx="128">
                  <c:v>7/07/2025</c:v>
                </c:pt>
                <c:pt idx="129">
                  <c:v>8/07/2025</c:v>
                </c:pt>
                <c:pt idx="130">
                  <c:v>9/07/2025</c:v>
                </c:pt>
                <c:pt idx="131">
                  <c:v>10/07/2025</c:v>
                </c:pt>
                <c:pt idx="132">
                  <c:v>11/07/2025</c:v>
                </c:pt>
                <c:pt idx="133">
                  <c:v>14/07/2025</c:v>
                </c:pt>
                <c:pt idx="134">
                  <c:v>15/07/2025</c:v>
                </c:pt>
                <c:pt idx="135">
                  <c:v>16/07/2025</c:v>
                </c:pt>
                <c:pt idx="136">
                  <c:v>17/07/2025</c:v>
                </c:pt>
                <c:pt idx="137">
                  <c:v>18/07/2025</c:v>
                </c:pt>
                <c:pt idx="138">
                  <c:v>21/07/2025</c:v>
                </c:pt>
                <c:pt idx="139">
                  <c:v>22/07/2025</c:v>
                </c:pt>
                <c:pt idx="140">
                  <c:v>23/07/2025</c:v>
                </c:pt>
                <c:pt idx="141">
                  <c:v>24/07/2025</c:v>
                </c:pt>
                <c:pt idx="142">
                  <c:v>25/07/2025</c:v>
                </c:pt>
                <c:pt idx="143">
                  <c:v>28/07/2025</c:v>
                </c:pt>
                <c:pt idx="144">
                  <c:v>29/07/2025</c:v>
                </c:pt>
                <c:pt idx="145">
                  <c:v>30/07/2025</c:v>
                </c:pt>
                <c:pt idx="146">
                  <c:v>31/07/2025</c:v>
                </c:pt>
                <c:pt idx="147">
                  <c:v>1/08/2025</c:v>
                </c:pt>
                <c:pt idx="148">
                  <c:v>4/08/2025</c:v>
                </c:pt>
                <c:pt idx="149">
                  <c:v>5/08/2025</c:v>
                </c:pt>
                <c:pt idx="150">
                  <c:v>6/08/2025</c:v>
                </c:pt>
                <c:pt idx="151">
                  <c:v>7/08/2025</c:v>
                </c:pt>
                <c:pt idx="152">
                  <c:v>8/08/2025</c:v>
                </c:pt>
                <c:pt idx="153">
                  <c:v>11/08/2025</c:v>
                </c:pt>
                <c:pt idx="154">
                  <c:v>12/08/2025</c:v>
                </c:pt>
                <c:pt idx="155">
                  <c:v>13/08/2025</c:v>
                </c:pt>
                <c:pt idx="156">
                  <c:v>14/08/2025</c:v>
                </c:pt>
                <c:pt idx="157">
                  <c:v>15/08/2025</c:v>
                </c:pt>
                <c:pt idx="158">
                  <c:v>18/08/2025</c:v>
                </c:pt>
                <c:pt idx="159">
                  <c:v>19/08/2025</c:v>
                </c:pt>
                <c:pt idx="160">
                  <c:v>20/08/2025</c:v>
                </c:pt>
                <c:pt idx="161">
                  <c:v>21/08/2025</c:v>
                </c:pt>
                <c:pt idx="162">
                  <c:v>22/08/2025</c:v>
                </c:pt>
                <c:pt idx="163">
                  <c:v>25/08/2025</c:v>
                </c:pt>
                <c:pt idx="164">
                  <c:v>26/08/2025</c:v>
                </c:pt>
                <c:pt idx="165">
                  <c:v>27/08/2025</c:v>
                </c:pt>
                <c:pt idx="166">
                  <c:v>28/08/2025</c:v>
                </c:pt>
                <c:pt idx="167">
                  <c:v>29/08/2025</c:v>
                </c:pt>
                <c:pt idx="168">
                  <c:v>1/09/2025</c:v>
                </c:pt>
                <c:pt idx="169">
                  <c:v>2/09/2025</c:v>
                </c:pt>
                <c:pt idx="170">
                  <c:v>3/09/2025</c:v>
                </c:pt>
                <c:pt idx="171">
                  <c:v>4/09/2025</c:v>
                </c:pt>
                <c:pt idx="172">
                  <c:v>5/09/2025</c:v>
                </c:pt>
                <c:pt idx="173">
                  <c:v>8/09/2025</c:v>
                </c:pt>
                <c:pt idx="174">
                  <c:v>9/09/2025</c:v>
                </c:pt>
                <c:pt idx="175">
                  <c:v>10/09/2025</c:v>
                </c:pt>
                <c:pt idx="176">
                  <c:v>11/09/2025</c:v>
                </c:pt>
                <c:pt idx="177">
                  <c:v>12/09/2025</c:v>
                </c:pt>
                <c:pt idx="178">
                  <c:v>15/09/2025</c:v>
                </c:pt>
                <c:pt idx="179">
                  <c:v>16/09/2025</c:v>
                </c:pt>
                <c:pt idx="180">
                  <c:v>17/09/2025</c:v>
                </c:pt>
                <c:pt idx="181">
                  <c:v>18/09/2025</c:v>
                </c:pt>
                <c:pt idx="182">
                  <c:v>19/09/2025</c:v>
                </c:pt>
                <c:pt idx="183">
                  <c:v>22/09/2025</c:v>
                </c:pt>
                <c:pt idx="184">
                  <c:v>23/09/2025</c:v>
                </c:pt>
                <c:pt idx="185">
                  <c:v>24/09/2025</c:v>
                </c:pt>
                <c:pt idx="186">
                  <c:v>25/09/2025</c:v>
                </c:pt>
                <c:pt idx="187">
                  <c:v>26/09/2025</c:v>
                </c:pt>
                <c:pt idx="188">
                  <c:v>29/09/2025</c:v>
                </c:pt>
                <c:pt idx="189">
                  <c:v>30/09/2025</c:v>
                </c:pt>
                <c:pt idx="190">
                  <c:v>1/10/2025</c:v>
                </c:pt>
                <c:pt idx="191">
                  <c:v>2/10/2025</c:v>
                </c:pt>
                <c:pt idx="192">
                  <c:v>3/10/2025</c:v>
                </c:pt>
                <c:pt idx="193">
                  <c:v>6/10/2025</c:v>
                </c:pt>
                <c:pt idx="194">
                  <c:v>7/10/2025</c:v>
                </c:pt>
                <c:pt idx="195">
                  <c:v>8/10/2025</c:v>
                </c:pt>
                <c:pt idx="196">
                  <c:v>9/10/2025</c:v>
                </c:pt>
                <c:pt idx="197">
                  <c:v>10/10/2025</c:v>
                </c:pt>
                <c:pt idx="198">
                  <c:v>13/10/2025</c:v>
                </c:pt>
                <c:pt idx="199">
                  <c:v>14/10/2025</c:v>
                </c:pt>
                <c:pt idx="200">
                  <c:v>15/10/2025</c:v>
                </c:pt>
                <c:pt idx="201">
                  <c:v>16/10/2025</c:v>
                </c:pt>
                <c:pt idx="202">
                  <c:v>17/10/2025</c:v>
                </c:pt>
                <c:pt idx="203">
                  <c:v>20/10/2025</c:v>
                </c:pt>
                <c:pt idx="204">
                  <c:v>21/10/2025</c:v>
                </c:pt>
                <c:pt idx="205">
                  <c:v>22/10/2025</c:v>
                </c:pt>
                <c:pt idx="206">
                  <c:v>23/10/2025</c:v>
                </c:pt>
                <c:pt idx="207">
                  <c:v>24/10/2025</c:v>
                </c:pt>
                <c:pt idx="208">
                  <c:v>27/10/2025</c:v>
                </c:pt>
                <c:pt idx="209">
                  <c:v>28/10/2025</c:v>
                </c:pt>
                <c:pt idx="210">
                  <c:v>29/10/2025</c:v>
                </c:pt>
                <c:pt idx="211">
                  <c:v>30/10/2025</c:v>
                </c:pt>
                <c:pt idx="212">
                  <c:v>31/10/2025</c:v>
                </c:pt>
                <c:pt idx="213">
                  <c:v>3/11/2025</c:v>
                </c:pt>
                <c:pt idx="214">
                  <c:v>4/11/2025</c:v>
                </c:pt>
                <c:pt idx="215">
                  <c:v>5/11/2025</c:v>
                </c:pt>
                <c:pt idx="216">
                  <c:v>6/11/2025</c:v>
                </c:pt>
                <c:pt idx="217">
                  <c:v>7/11/2025</c:v>
                </c:pt>
                <c:pt idx="218">
                  <c:v>10/11/2025</c:v>
                </c:pt>
                <c:pt idx="219">
                  <c:v>11/11/2025</c:v>
                </c:pt>
                <c:pt idx="220">
                  <c:v>12/11/2025</c:v>
                </c:pt>
                <c:pt idx="221">
                  <c:v>13/11/2025</c:v>
                </c:pt>
                <c:pt idx="222">
                  <c:v>14/11/2025</c:v>
                </c:pt>
                <c:pt idx="223">
                  <c:v>17/11/2025</c:v>
                </c:pt>
                <c:pt idx="224">
                  <c:v>18/11/2025</c:v>
                </c:pt>
                <c:pt idx="225">
                  <c:v>19/11/2025</c:v>
                </c:pt>
                <c:pt idx="226">
                  <c:v>20/11/2025</c:v>
                </c:pt>
                <c:pt idx="227">
                  <c:v>21/11/2025</c:v>
                </c:pt>
                <c:pt idx="228">
                  <c:v>24/11/2025</c:v>
                </c:pt>
                <c:pt idx="229">
                  <c:v>25/11/2025</c:v>
                </c:pt>
                <c:pt idx="230">
                  <c:v>26/11/2025</c:v>
                </c:pt>
                <c:pt idx="231">
                  <c:v>27/11/2025</c:v>
                </c:pt>
                <c:pt idx="232">
                  <c:v>28/11/2025</c:v>
                </c:pt>
                <c:pt idx="233">
                  <c:v>1/12/2025</c:v>
                </c:pt>
                <c:pt idx="234">
                  <c:v>2/12/2025</c:v>
                </c:pt>
                <c:pt idx="235">
                  <c:v>3/12/2025</c:v>
                </c:pt>
                <c:pt idx="236">
                  <c:v>4/12/2025</c:v>
                </c:pt>
                <c:pt idx="237">
                  <c:v>5/12/2025</c:v>
                </c:pt>
                <c:pt idx="238">
                  <c:v>8/12/2025</c:v>
                </c:pt>
                <c:pt idx="239">
                  <c:v>9/12/2025</c:v>
                </c:pt>
                <c:pt idx="240">
                  <c:v>10/12/2025</c:v>
                </c:pt>
                <c:pt idx="241">
                  <c:v>11/12/2025</c:v>
                </c:pt>
                <c:pt idx="242">
                  <c:v>12/12/2025</c:v>
                </c:pt>
                <c:pt idx="243">
                  <c:v>15/12/2025</c:v>
                </c:pt>
                <c:pt idx="244">
                  <c:v>16/12/2025</c:v>
                </c:pt>
                <c:pt idx="245">
                  <c:v>17/12/2025</c:v>
                </c:pt>
                <c:pt idx="246">
                  <c:v>18/12/2025</c:v>
                </c:pt>
                <c:pt idx="247">
                  <c:v>19/12/2025</c:v>
                </c:pt>
                <c:pt idx="248">
                  <c:v>22/12/2025</c:v>
                </c:pt>
                <c:pt idx="249">
                  <c:v>23/12/2025</c:v>
                </c:pt>
                <c:pt idx="250">
                  <c:v>24/12/2025</c:v>
                </c:pt>
                <c:pt idx="251">
                  <c:v>29/12/2025</c:v>
                </c:pt>
                <c:pt idx="252">
                  <c:v>30/12/2025</c:v>
                </c:pt>
                <c:pt idx="253">
                  <c:v>31/12/2025</c:v>
                </c:pt>
                <c:pt idx="254">
                  <c:v>2/01/2026</c:v>
                </c:pt>
                <c:pt idx="255">
                  <c:v>5/01/2026</c:v>
                </c:pt>
                <c:pt idx="256">
                  <c:v>6/01/2026</c:v>
                </c:pt>
                <c:pt idx="257">
                  <c:v>7/01/2026</c:v>
                </c:pt>
                <c:pt idx="258">
                  <c:v>8/01/2026</c:v>
                </c:pt>
                <c:pt idx="259">
                  <c:v>9/01/2026</c:v>
                </c:pt>
                <c:pt idx="260">
                  <c:v>12/01/2026</c:v>
                </c:pt>
                <c:pt idx="261">
                  <c:v>13/01/2026</c:v>
                </c:pt>
                <c:pt idx="262">
                  <c:v>14/01/2026</c:v>
                </c:pt>
                <c:pt idx="263">
                  <c:v>15/01/2026</c:v>
                </c:pt>
                <c:pt idx="264">
                  <c:v>16/01/2026</c:v>
                </c:pt>
              </c:strCache>
            </c:strRef>
          </c:cat>
          <c:val>
            <c:numRef>
              <c:f>Sheet2!$H$3:$H$268</c:f>
              <c:numCache>
                <c:formatCode>General</c:formatCode>
                <c:ptCount val="265"/>
                <c:pt idx="0">
                  <c:v>72.45</c:v>
                </c:pt>
                <c:pt idx="1">
                  <c:v>72.53</c:v>
                </c:pt>
                <c:pt idx="2">
                  <c:v>72.42</c:v>
                </c:pt>
                <c:pt idx="3">
                  <c:v>72.42</c:v>
                </c:pt>
                <c:pt idx="4">
                  <c:v>72.599999999999994</c:v>
                </c:pt>
                <c:pt idx="5">
                  <c:v>73.03</c:v>
                </c:pt>
                <c:pt idx="6">
                  <c:v>73.03</c:v>
                </c:pt>
                <c:pt idx="7">
                  <c:v>73.03</c:v>
                </c:pt>
                <c:pt idx="8">
                  <c:v>72.989999999999995</c:v>
                </c:pt>
                <c:pt idx="9">
                  <c:v>72.989999999999995</c:v>
                </c:pt>
                <c:pt idx="10">
                  <c:v>72.98</c:v>
                </c:pt>
                <c:pt idx="11">
                  <c:v>73.34</c:v>
                </c:pt>
                <c:pt idx="12">
                  <c:v>73.34</c:v>
                </c:pt>
                <c:pt idx="13">
                  <c:v>73.28</c:v>
                </c:pt>
                <c:pt idx="14">
                  <c:v>73</c:v>
                </c:pt>
                <c:pt idx="15">
                  <c:v>73.13</c:v>
                </c:pt>
                <c:pt idx="16">
                  <c:v>73.36</c:v>
                </c:pt>
                <c:pt idx="17">
                  <c:v>74.040000000000006</c:v>
                </c:pt>
                <c:pt idx="18">
                  <c:v>74.040000000000006</c:v>
                </c:pt>
                <c:pt idx="19">
                  <c:v>74.52</c:v>
                </c:pt>
                <c:pt idx="20">
                  <c:v>74.959999999999994</c:v>
                </c:pt>
                <c:pt idx="21">
                  <c:v>73.75</c:v>
                </c:pt>
                <c:pt idx="22">
                  <c:v>73.2</c:v>
                </c:pt>
                <c:pt idx="23">
                  <c:v>73.12</c:v>
                </c:pt>
                <c:pt idx="24">
                  <c:v>72.95</c:v>
                </c:pt>
                <c:pt idx="25">
                  <c:v>73.06</c:v>
                </c:pt>
                <c:pt idx="26">
                  <c:v>73</c:v>
                </c:pt>
                <c:pt idx="27">
                  <c:v>72.5</c:v>
                </c:pt>
                <c:pt idx="28">
                  <c:v>72.42</c:v>
                </c:pt>
                <c:pt idx="29">
                  <c:v>72.290000000000006</c:v>
                </c:pt>
                <c:pt idx="30">
                  <c:v>72.5</c:v>
                </c:pt>
                <c:pt idx="31">
                  <c:v>72.25</c:v>
                </c:pt>
                <c:pt idx="32">
                  <c:v>72.8</c:v>
                </c:pt>
                <c:pt idx="33">
                  <c:v>73.349999999999994</c:v>
                </c:pt>
                <c:pt idx="34">
                  <c:v>73.39</c:v>
                </c:pt>
                <c:pt idx="35">
                  <c:v>73.5</c:v>
                </c:pt>
                <c:pt idx="36">
                  <c:v>73.5</c:v>
                </c:pt>
                <c:pt idx="37">
                  <c:v>74.12</c:v>
                </c:pt>
                <c:pt idx="38">
                  <c:v>74.33</c:v>
                </c:pt>
                <c:pt idx="39">
                  <c:v>74.33</c:v>
                </c:pt>
                <c:pt idx="40">
                  <c:v>73.7</c:v>
                </c:pt>
                <c:pt idx="41">
                  <c:v>73.77</c:v>
                </c:pt>
                <c:pt idx="42">
                  <c:v>74.05</c:v>
                </c:pt>
                <c:pt idx="43">
                  <c:v>74.27</c:v>
                </c:pt>
                <c:pt idx="44">
                  <c:v>74.319999999999993</c:v>
                </c:pt>
                <c:pt idx="45">
                  <c:v>74.87</c:v>
                </c:pt>
                <c:pt idx="46">
                  <c:v>74</c:v>
                </c:pt>
                <c:pt idx="47">
                  <c:v>74.64</c:v>
                </c:pt>
                <c:pt idx="48">
                  <c:v>75</c:v>
                </c:pt>
                <c:pt idx="49">
                  <c:v>74.84</c:v>
                </c:pt>
                <c:pt idx="50">
                  <c:v>74.84</c:v>
                </c:pt>
                <c:pt idx="51">
                  <c:v>75.09</c:v>
                </c:pt>
                <c:pt idx="52">
                  <c:v>75.709999999999994</c:v>
                </c:pt>
                <c:pt idx="53">
                  <c:v>76.209999999999994</c:v>
                </c:pt>
                <c:pt idx="54">
                  <c:v>76.650000000000006</c:v>
                </c:pt>
                <c:pt idx="55">
                  <c:v>76.930000000000007</c:v>
                </c:pt>
                <c:pt idx="56">
                  <c:v>77.02</c:v>
                </c:pt>
                <c:pt idx="57">
                  <c:v>76.739999999999995</c:v>
                </c:pt>
                <c:pt idx="58">
                  <c:v>76.489999999999995</c:v>
                </c:pt>
                <c:pt idx="59">
                  <c:v>76.540000000000006</c:v>
                </c:pt>
                <c:pt idx="60">
                  <c:v>76.09</c:v>
                </c:pt>
                <c:pt idx="61">
                  <c:v>75.12</c:v>
                </c:pt>
                <c:pt idx="62">
                  <c:v>75.95</c:v>
                </c:pt>
                <c:pt idx="63">
                  <c:v>76.290000000000006</c:v>
                </c:pt>
                <c:pt idx="64">
                  <c:v>76.290000000000006</c:v>
                </c:pt>
                <c:pt idx="65">
                  <c:v>76.790000000000006</c:v>
                </c:pt>
                <c:pt idx="66">
                  <c:v>77.040000000000006</c:v>
                </c:pt>
                <c:pt idx="67">
                  <c:v>77.069999999999993</c:v>
                </c:pt>
                <c:pt idx="68">
                  <c:v>77.5</c:v>
                </c:pt>
                <c:pt idx="69">
                  <c:v>77.5</c:v>
                </c:pt>
                <c:pt idx="70">
                  <c:v>77.5</c:v>
                </c:pt>
                <c:pt idx="71">
                  <c:v>77.430000000000007</c:v>
                </c:pt>
                <c:pt idx="72">
                  <c:v>77.430000000000007</c:v>
                </c:pt>
                <c:pt idx="73">
                  <c:v>77.36</c:v>
                </c:pt>
                <c:pt idx="74">
                  <c:v>77.36</c:v>
                </c:pt>
                <c:pt idx="75">
                  <c:v>77.290000000000006</c:v>
                </c:pt>
                <c:pt idx="76">
                  <c:v>76.95</c:v>
                </c:pt>
                <c:pt idx="77">
                  <c:v>76.95</c:v>
                </c:pt>
                <c:pt idx="78">
                  <c:v>77.27</c:v>
                </c:pt>
                <c:pt idx="79">
                  <c:v>77.27</c:v>
                </c:pt>
                <c:pt idx="80">
                  <c:v>76.52</c:v>
                </c:pt>
                <c:pt idx="81">
                  <c:v>76.599999999999994</c:v>
                </c:pt>
                <c:pt idx="82">
                  <c:v>76.27</c:v>
                </c:pt>
                <c:pt idx="83">
                  <c:v>76.349999999999994</c:v>
                </c:pt>
                <c:pt idx="84">
                  <c:v>76.8</c:v>
                </c:pt>
                <c:pt idx="85">
                  <c:v>76.48</c:v>
                </c:pt>
                <c:pt idx="86">
                  <c:v>76.16</c:v>
                </c:pt>
                <c:pt idx="87">
                  <c:v>76.61</c:v>
                </c:pt>
                <c:pt idx="88">
                  <c:v>77.25</c:v>
                </c:pt>
                <c:pt idx="89">
                  <c:v>76.900000000000006</c:v>
                </c:pt>
                <c:pt idx="90">
                  <c:v>76.58</c:v>
                </c:pt>
                <c:pt idx="91">
                  <c:v>76.08</c:v>
                </c:pt>
                <c:pt idx="92">
                  <c:v>76.08</c:v>
                </c:pt>
                <c:pt idx="93">
                  <c:v>76.12</c:v>
                </c:pt>
                <c:pt idx="94">
                  <c:v>76.19</c:v>
                </c:pt>
                <c:pt idx="95">
                  <c:v>75.67</c:v>
                </c:pt>
                <c:pt idx="96">
                  <c:v>75.5</c:v>
                </c:pt>
                <c:pt idx="97">
                  <c:v>75.5</c:v>
                </c:pt>
                <c:pt idx="98">
                  <c:v>74.900000000000006</c:v>
                </c:pt>
                <c:pt idx="99">
                  <c:v>75</c:v>
                </c:pt>
                <c:pt idx="100">
                  <c:v>74.900000000000006</c:v>
                </c:pt>
                <c:pt idx="101">
                  <c:v>74.89</c:v>
                </c:pt>
                <c:pt idx="102">
                  <c:v>75</c:v>
                </c:pt>
                <c:pt idx="103">
                  <c:v>74.319999999999993</c:v>
                </c:pt>
                <c:pt idx="104">
                  <c:v>73.61</c:v>
                </c:pt>
                <c:pt idx="105">
                  <c:v>73.290000000000006</c:v>
                </c:pt>
                <c:pt idx="106">
                  <c:v>73.47</c:v>
                </c:pt>
                <c:pt idx="107">
                  <c:v>73.739999999999995</c:v>
                </c:pt>
                <c:pt idx="108">
                  <c:v>73.739999999999995</c:v>
                </c:pt>
                <c:pt idx="109">
                  <c:v>74.61</c:v>
                </c:pt>
                <c:pt idx="110">
                  <c:v>75</c:v>
                </c:pt>
                <c:pt idx="111">
                  <c:v>76.180000000000007</c:v>
                </c:pt>
                <c:pt idx="112">
                  <c:v>77.239999999999995</c:v>
                </c:pt>
                <c:pt idx="113">
                  <c:v>78.5</c:v>
                </c:pt>
                <c:pt idx="114">
                  <c:v>78.489999999999995</c:v>
                </c:pt>
                <c:pt idx="115">
                  <c:v>77.39</c:v>
                </c:pt>
                <c:pt idx="116">
                  <c:v>77.37</c:v>
                </c:pt>
                <c:pt idx="117">
                  <c:v>77.510000000000005</c:v>
                </c:pt>
                <c:pt idx="118">
                  <c:v>79.11</c:v>
                </c:pt>
                <c:pt idx="119">
                  <c:v>78.64</c:v>
                </c:pt>
                <c:pt idx="120">
                  <c:v>78.47</c:v>
                </c:pt>
                <c:pt idx="121">
                  <c:v>78.63</c:v>
                </c:pt>
                <c:pt idx="122">
                  <c:v>79.48</c:v>
                </c:pt>
                <c:pt idx="123">
                  <c:v>77.62</c:v>
                </c:pt>
                <c:pt idx="124">
                  <c:v>77.599999999999994</c:v>
                </c:pt>
                <c:pt idx="125">
                  <c:v>76.98</c:v>
                </c:pt>
                <c:pt idx="126">
                  <c:v>77.040000000000006</c:v>
                </c:pt>
                <c:pt idx="127">
                  <c:v>76.3</c:v>
                </c:pt>
                <c:pt idx="128">
                  <c:v>75.48</c:v>
                </c:pt>
                <c:pt idx="129">
                  <c:v>75.03</c:v>
                </c:pt>
                <c:pt idx="130">
                  <c:v>75.13</c:v>
                </c:pt>
                <c:pt idx="131">
                  <c:v>75.75</c:v>
                </c:pt>
                <c:pt idx="132">
                  <c:v>75.75</c:v>
                </c:pt>
                <c:pt idx="133">
                  <c:v>75.59</c:v>
                </c:pt>
                <c:pt idx="134">
                  <c:v>75.790000000000006</c:v>
                </c:pt>
                <c:pt idx="135">
                  <c:v>75.900000000000006</c:v>
                </c:pt>
                <c:pt idx="136">
                  <c:v>76.28</c:v>
                </c:pt>
                <c:pt idx="137">
                  <c:v>76.709999999999994</c:v>
                </c:pt>
                <c:pt idx="138">
                  <c:v>76.489999999999995</c:v>
                </c:pt>
                <c:pt idx="139">
                  <c:v>76.58</c:v>
                </c:pt>
                <c:pt idx="140">
                  <c:v>76.459999999999994</c:v>
                </c:pt>
                <c:pt idx="141">
                  <c:v>76.260000000000005</c:v>
                </c:pt>
                <c:pt idx="142">
                  <c:v>76.7</c:v>
                </c:pt>
                <c:pt idx="143">
                  <c:v>76.3</c:v>
                </c:pt>
                <c:pt idx="144">
                  <c:v>75.790000000000006</c:v>
                </c:pt>
                <c:pt idx="145">
                  <c:v>75.53</c:v>
                </c:pt>
                <c:pt idx="146">
                  <c:v>75.52</c:v>
                </c:pt>
                <c:pt idx="147">
                  <c:v>75.52</c:v>
                </c:pt>
                <c:pt idx="148">
                  <c:v>75.52</c:v>
                </c:pt>
                <c:pt idx="149">
                  <c:v>75.87</c:v>
                </c:pt>
                <c:pt idx="150">
                  <c:v>76.5</c:v>
                </c:pt>
                <c:pt idx="151">
                  <c:v>76.44</c:v>
                </c:pt>
                <c:pt idx="152">
                  <c:v>76.61</c:v>
                </c:pt>
                <c:pt idx="153">
                  <c:v>76.89</c:v>
                </c:pt>
                <c:pt idx="154">
                  <c:v>76.94</c:v>
                </c:pt>
                <c:pt idx="155">
                  <c:v>76.89</c:v>
                </c:pt>
                <c:pt idx="156">
                  <c:v>76.52</c:v>
                </c:pt>
                <c:pt idx="157">
                  <c:v>76.599999999999994</c:v>
                </c:pt>
                <c:pt idx="158">
                  <c:v>76.599999999999994</c:v>
                </c:pt>
                <c:pt idx="159">
                  <c:v>76</c:v>
                </c:pt>
                <c:pt idx="160">
                  <c:v>75.86</c:v>
                </c:pt>
                <c:pt idx="161">
                  <c:v>75.27</c:v>
                </c:pt>
                <c:pt idx="162">
                  <c:v>75.239999999999995</c:v>
                </c:pt>
                <c:pt idx="163">
                  <c:v>75.069999999999993</c:v>
                </c:pt>
                <c:pt idx="164">
                  <c:v>75.62</c:v>
                </c:pt>
                <c:pt idx="165">
                  <c:v>75.510000000000005</c:v>
                </c:pt>
                <c:pt idx="166">
                  <c:v>75.63</c:v>
                </c:pt>
                <c:pt idx="167">
                  <c:v>75.63</c:v>
                </c:pt>
                <c:pt idx="168">
                  <c:v>75.63</c:v>
                </c:pt>
                <c:pt idx="169">
                  <c:v>75.319999999999993</c:v>
                </c:pt>
                <c:pt idx="170">
                  <c:v>75.709999999999994</c:v>
                </c:pt>
                <c:pt idx="171">
                  <c:v>75.88</c:v>
                </c:pt>
                <c:pt idx="172">
                  <c:v>75.760000000000005</c:v>
                </c:pt>
                <c:pt idx="173">
                  <c:v>76.16</c:v>
                </c:pt>
                <c:pt idx="174">
                  <c:v>76.5</c:v>
                </c:pt>
                <c:pt idx="175">
                  <c:v>76.45</c:v>
                </c:pt>
                <c:pt idx="176">
                  <c:v>76.150000000000006</c:v>
                </c:pt>
                <c:pt idx="177">
                  <c:v>75.84</c:v>
                </c:pt>
                <c:pt idx="178">
                  <c:v>75.680000000000007</c:v>
                </c:pt>
                <c:pt idx="179">
                  <c:v>75.62</c:v>
                </c:pt>
                <c:pt idx="180">
                  <c:v>75.78</c:v>
                </c:pt>
                <c:pt idx="181">
                  <c:v>76.3</c:v>
                </c:pt>
                <c:pt idx="182">
                  <c:v>76.48</c:v>
                </c:pt>
                <c:pt idx="183">
                  <c:v>76.33</c:v>
                </c:pt>
                <c:pt idx="184">
                  <c:v>76.900000000000006</c:v>
                </c:pt>
                <c:pt idx="185">
                  <c:v>76.75</c:v>
                </c:pt>
                <c:pt idx="186">
                  <c:v>76.81</c:v>
                </c:pt>
                <c:pt idx="187">
                  <c:v>76.39</c:v>
                </c:pt>
                <c:pt idx="188">
                  <c:v>76.17</c:v>
                </c:pt>
                <c:pt idx="189">
                  <c:v>76.22</c:v>
                </c:pt>
                <c:pt idx="190">
                  <c:v>75.900000000000006</c:v>
                </c:pt>
                <c:pt idx="191">
                  <c:v>75.94</c:v>
                </c:pt>
                <c:pt idx="192">
                  <c:v>76</c:v>
                </c:pt>
                <c:pt idx="193">
                  <c:v>76</c:v>
                </c:pt>
                <c:pt idx="194">
                  <c:v>76.23</c:v>
                </c:pt>
                <c:pt idx="195">
                  <c:v>76.849999999999994</c:v>
                </c:pt>
                <c:pt idx="196">
                  <c:v>77.55</c:v>
                </c:pt>
                <c:pt idx="197">
                  <c:v>77.489999999999995</c:v>
                </c:pt>
                <c:pt idx="198">
                  <c:v>77.72</c:v>
                </c:pt>
                <c:pt idx="199">
                  <c:v>77.75</c:v>
                </c:pt>
                <c:pt idx="200">
                  <c:v>77.13</c:v>
                </c:pt>
                <c:pt idx="201">
                  <c:v>77.150000000000006</c:v>
                </c:pt>
                <c:pt idx="202">
                  <c:v>77.319999999999993</c:v>
                </c:pt>
                <c:pt idx="203">
                  <c:v>77.34</c:v>
                </c:pt>
                <c:pt idx="204">
                  <c:v>77.150000000000006</c:v>
                </c:pt>
                <c:pt idx="205">
                  <c:v>77.28</c:v>
                </c:pt>
                <c:pt idx="206">
                  <c:v>77.28</c:v>
                </c:pt>
                <c:pt idx="207">
                  <c:v>77.62</c:v>
                </c:pt>
                <c:pt idx="208">
                  <c:v>77.900000000000006</c:v>
                </c:pt>
                <c:pt idx="209">
                  <c:v>78.11</c:v>
                </c:pt>
                <c:pt idx="210">
                  <c:v>77.75</c:v>
                </c:pt>
                <c:pt idx="211">
                  <c:v>77.91</c:v>
                </c:pt>
                <c:pt idx="212">
                  <c:v>77.53</c:v>
                </c:pt>
                <c:pt idx="213">
                  <c:v>77.11</c:v>
                </c:pt>
                <c:pt idx="214">
                  <c:v>76.680000000000007</c:v>
                </c:pt>
                <c:pt idx="215">
                  <c:v>76.760000000000005</c:v>
                </c:pt>
                <c:pt idx="216">
                  <c:v>76.959999999999994</c:v>
                </c:pt>
                <c:pt idx="217">
                  <c:v>77.02</c:v>
                </c:pt>
                <c:pt idx="218">
                  <c:v>76.849999999999994</c:v>
                </c:pt>
                <c:pt idx="219">
                  <c:v>76.44</c:v>
                </c:pt>
                <c:pt idx="220">
                  <c:v>76.86</c:v>
                </c:pt>
                <c:pt idx="221">
                  <c:v>77.27</c:v>
                </c:pt>
                <c:pt idx="222">
                  <c:v>76.989999999999995</c:v>
                </c:pt>
                <c:pt idx="223">
                  <c:v>76.930000000000007</c:v>
                </c:pt>
                <c:pt idx="224">
                  <c:v>76.89</c:v>
                </c:pt>
                <c:pt idx="225">
                  <c:v>77.010000000000005</c:v>
                </c:pt>
                <c:pt idx="226">
                  <c:v>77.05</c:v>
                </c:pt>
                <c:pt idx="227">
                  <c:v>77.14</c:v>
                </c:pt>
                <c:pt idx="228">
                  <c:v>77.150000000000006</c:v>
                </c:pt>
                <c:pt idx="229">
                  <c:v>76.680000000000007</c:v>
                </c:pt>
                <c:pt idx="230">
                  <c:v>76.27</c:v>
                </c:pt>
                <c:pt idx="231">
                  <c:v>75.91</c:v>
                </c:pt>
                <c:pt idx="232">
                  <c:v>75.8</c:v>
                </c:pt>
                <c:pt idx="233">
                  <c:v>75.22</c:v>
                </c:pt>
                <c:pt idx="234">
                  <c:v>75.66</c:v>
                </c:pt>
                <c:pt idx="235">
                  <c:v>76.150000000000006</c:v>
                </c:pt>
                <c:pt idx="236">
                  <c:v>75.16</c:v>
                </c:pt>
                <c:pt idx="237">
                  <c:v>75</c:v>
                </c:pt>
                <c:pt idx="238">
                  <c:v>74.42</c:v>
                </c:pt>
                <c:pt idx="239">
                  <c:v>74.72</c:v>
                </c:pt>
                <c:pt idx="240">
                  <c:v>73.790000000000006</c:v>
                </c:pt>
                <c:pt idx="241">
                  <c:v>73.66</c:v>
                </c:pt>
                <c:pt idx="242">
                  <c:v>74.260000000000005</c:v>
                </c:pt>
                <c:pt idx="243">
                  <c:v>74.900000000000006</c:v>
                </c:pt>
                <c:pt idx="244">
                  <c:v>75.150000000000006</c:v>
                </c:pt>
                <c:pt idx="245">
                  <c:v>75.040000000000006</c:v>
                </c:pt>
                <c:pt idx="246">
                  <c:v>75.22</c:v>
                </c:pt>
                <c:pt idx="247">
                  <c:v>75.05</c:v>
                </c:pt>
                <c:pt idx="248">
                  <c:v>74.42</c:v>
                </c:pt>
                <c:pt idx="249">
                  <c:v>74.69</c:v>
                </c:pt>
                <c:pt idx="250">
                  <c:v>74.8</c:v>
                </c:pt>
                <c:pt idx="251">
                  <c:v>74.56</c:v>
                </c:pt>
                <c:pt idx="252">
                  <c:v>75.09</c:v>
                </c:pt>
                <c:pt idx="253">
                  <c:v>75.260000000000005</c:v>
                </c:pt>
                <c:pt idx="254">
                  <c:v>74.67</c:v>
                </c:pt>
                <c:pt idx="255">
                  <c:v>74.53</c:v>
                </c:pt>
                <c:pt idx="256">
                  <c:v>73.5</c:v>
                </c:pt>
                <c:pt idx="257">
                  <c:v>73.040000000000006</c:v>
                </c:pt>
                <c:pt idx="258">
                  <c:v>72.59</c:v>
                </c:pt>
                <c:pt idx="259">
                  <c:v>71.73</c:v>
                </c:pt>
                <c:pt idx="260">
                  <c:v>70.430000000000007</c:v>
                </c:pt>
                <c:pt idx="261">
                  <c:v>71.64</c:v>
                </c:pt>
                <c:pt idx="262">
                  <c:v>73.11</c:v>
                </c:pt>
                <c:pt idx="263">
                  <c:v>74.25</c:v>
                </c:pt>
                <c:pt idx="264">
                  <c:v>73.75</c:v>
                </c:pt>
              </c:numCache>
            </c:numRef>
          </c:val>
          <c:smooth val="0"/>
          <c:extLst>
            <c:ext xmlns:c16="http://schemas.microsoft.com/office/drawing/2014/chart" uri="{C3380CC4-5D6E-409C-BE32-E72D297353CC}">
              <c16:uniqueId val="{00000006-B2BE-497B-A9F8-16B0CE72B497}"/>
            </c:ext>
          </c:extLst>
        </c:ser>
        <c:ser>
          <c:idx val="7"/>
          <c:order val="7"/>
          <c:tx>
            <c:strRef>
              <c:f>Sheet2!$I$1:$I$2</c:f>
              <c:strCache>
                <c:ptCount val="1"/>
                <c:pt idx="0">
                  <c:v>VIC FY28</c:v>
                </c:pt>
              </c:strCache>
            </c:strRef>
          </c:tx>
          <c:spPr>
            <a:ln w="50800" cap="rnd">
              <a:solidFill>
                <a:schemeClr val="accent2">
                  <a:lumMod val="60000"/>
                  <a:lumOff val="40000"/>
                </a:schemeClr>
              </a:solidFill>
              <a:round/>
            </a:ln>
            <a:effectLst/>
          </c:spPr>
          <c:marker>
            <c:symbol val="none"/>
          </c:marker>
          <c:dPt>
            <c:idx val="180"/>
            <c:marker>
              <c:symbol val="none"/>
            </c:marker>
            <c:bubble3D val="0"/>
            <c:spPr>
              <a:ln w="50800" cap="rnd">
                <a:solidFill>
                  <a:schemeClr val="accent2">
                    <a:lumMod val="60000"/>
                    <a:lumOff val="40000"/>
                  </a:schemeClr>
                </a:solidFill>
                <a:round/>
              </a:ln>
              <a:effectLst/>
            </c:spPr>
            <c:extLst>
              <c:ext xmlns:c16="http://schemas.microsoft.com/office/drawing/2014/chart" uri="{C3380CC4-5D6E-409C-BE32-E72D297353CC}">
                <c16:uniqueId val="{00000008-B2BE-497B-A9F8-16B0CE72B497}"/>
              </c:ext>
            </c:extLst>
          </c:dPt>
          <c:dPt>
            <c:idx val="623"/>
            <c:marker>
              <c:symbol val="none"/>
            </c:marker>
            <c:bubble3D val="0"/>
            <c:extLst>
              <c:ext xmlns:c16="http://schemas.microsoft.com/office/drawing/2014/chart" uri="{C3380CC4-5D6E-409C-BE32-E72D297353CC}">
                <c16:uniqueId val="{00000009-B2BE-497B-A9F8-16B0CE72B497}"/>
              </c:ext>
            </c:extLst>
          </c:dPt>
          <c:cat>
            <c:strRef>
              <c:f>Sheet2!$A$3:$A$268</c:f>
              <c:strCache>
                <c:ptCount val="265"/>
                <c:pt idx="0">
                  <c:v>2/01/2025</c:v>
                </c:pt>
                <c:pt idx="1">
                  <c:v>3/01/2025</c:v>
                </c:pt>
                <c:pt idx="2">
                  <c:v>6/01/2025</c:v>
                </c:pt>
                <c:pt idx="3">
                  <c:v>7/01/2025</c:v>
                </c:pt>
                <c:pt idx="4">
                  <c:v>8/01/2025</c:v>
                </c:pt>
                <c:pt idx="5">
                  <c:v>9/01/2025</c:v>
                </c:pt>
                <c:pt idx="6">
                  <c:v>10/01/2025</c:v>
                </c:pt>
                <c:pt idx="7">
                  <c:v>13/01/2025</c:v>
                </c:pt>
                <c:pt idx="8">
                  <c:v>14/01/2025</c:v>
                </c:pt>
                <c:pt idx="9">
                  <c:v>15/01/2025</c:v>
                </c:pt>
                <c:pt idx="10">
                  <c:v>16/01/2025</c:v>
                </c:pt>
                <c:pt idx="11">
                  <c:v>17/01/2025</c:v>
                </c:pt>
                <c:pt idx="12">
                  <c:v>20/01/2025</c:v>
                </c:pt>
                <c:pt idx="13">
                  <c:v>21/01/2025</c:v>
                </c:pt>
                <c:pt idx="14">
                  <c:v>22/01/2025</c:v>
                </c:pt>
                <c:pt idx="15">
                  <c:v>23/01/2025</c:v>
                </c:pt>
                <c:pt idx="16">
                  <c:v>24/01/2025</c:v>
                </c:pt>
                <c:pt idx="17">
                  <c:v>28/01/2025</c:v>
                </c:pt>
                <c:pt idx="18">
                  <c:v>29/01/2025</c:v>
                </c:pt>
                <c:pt idx="19">
                  <c:v>30/01/2025</c:v>
                </c:pt>
                <c:pt idx="20">
                  <c:v>31/01/2025</c:v>
                </c:pt>
                <c:pt idx="21">
                  <c:v>3/02/2025</c:v>
                </c:pt>
                <c:pt idx="22">
                  <c:v>4/02/2025</c:v>
                </c:pt>
                <c:pt idx="23">
                  <c:v>5/02/2025</c:v>
                </c:pt>
                <c:pt idx="24">
                  <c:v>6/02/2025</c:v>
                </c:pt>
                <c:pt idx="25">
                  <c:v>7/02/2025</c:v>
                </c:pt>
                <c:pt idx="26">
                  <c:v>10/02/2025</c:v>
                </c:pt>
                <c:pt idx="27">
                  <c:v>11/02/2025</c:v>
                </c:pt>
                <c:pt idx="28">
                  <c:v>12/02/2025</c:v>
                </c:pt>
                <c:pt idx="29">
                  <c:v>13/02/2025</c:v>
                </c:pt>
                <c:pt idx="30">
                  <c:v>14/02/2025</c:v>
                </c:pt>
                <c:pt idx="31">
                  <c:v>17/02/2025</c:v>
                </c:pt>
                <c:pt idx="32">
                  <c:v>18/02/2025</c:v>
                </c:pt>
                <c:pt idx="33">
                  <c:v>19/02/2025</c:v>
                </c:pt>
                <c:pt idx="34">
                  <c:v>20/02/2025</c:v>
                </c:pt>
                <c:pt idx="35">
                  <c:v>21/02/2025</c:v>
                </c:pt>
                <c:pt idx="36">
                  <c:v>24/02/2025</c:v>
                </c:pt>
                <c:pt idx="37">
                  <c:v>25/02/2025</c:v>
                </c:pt>
                <c:pt idx="38">
                  <c:v>26/02/2025</c:v>
                </c:pt>
                <c:pt idx="39">
                  <c:v>27/02/2025</c:v>
                </c:pt>
                <c:pt idx="40">
                  <c:v>28/02/2025</c:v>
                </c:pt>
                <c:pt idx="41">
                  <c:v>3/03/2025</c:v>
                </c:pt>
                <c:pt idx="42">
                  <c:v>4/03/2025</c:v>
                </c:pt>
                <c:pt idx="43">
                  <c:v>5/03/2025</c:v>
                </c:pt>
                <c:pt idx="44">
                  <c:v>6/03/2025</c:v>
                </c:pt>
                <c:pt idx="45">
                  <c:v>7/03/2025</c:v>
                </c:pt>
                <c:pt idx="46">
                  <c:v>10/03/2025</c:v>
                </c:pt>
                <c:pt idx="47">
                  <c:v>11/03/2025</c:v>
                </c:pt>
                <c:pt idx="48">
                  <c:v>12/03/2025</c:v>
                </c:pt>
                <c:pt idx="49">
                  <c:v>13/03/2025</c:v>
                </c:pt>
                <c:pt idx="50">
                  <c:v>14/03/2025</c:v>
                </c:pt>
                <c:pt idx="51">
                  <c:v>17/03/2025</c:v>
                </c:pt>
                <c:pt idx="52">
                  <c:v>18/03/2025</c:v>
                </c:pt>
                <c:pt idx="53">
                  <c:v>19/03/2025</c:v>
                </c:pt>
                <c:pt idx="54">
                  <c:v>20/03/2025</c:v>
                </c:pt>
                <c:pt idx="55">
                  <c:v>21/03/2025</c:v>
                </c:pt>
                <c:pt idx="56">
                  <c:v>24/03/2025</c:v>
                </c:pt>
                <c:pt idx="57">
                  <c:v>25/03/2025</c:v>
                </c:pt>
                <c:pt idx="58">
                  <c:v>26/03/2025</c:v>
                </c:pt>
                <c:pt idx="59">
                  <c:v>27/03/2025</c:v>
                </c:pt>
                <c:pt idx="60">
                  <c:v>28/03/2025</c:v>
                </c:pt>
                <c:pt idx="61">
                  <c:v>31/03/2025</c:v>
                </c:pt>
                <c:pt idx="62">
                  <c:v>1/04/2025</c:v>
                </c:pt>
                <c:pt idx="63">
                  <c:v>2/04/2025</c:v>
                </c:pt>
                <c:pt idx="64">
                  <c:v>3/04/2025</c:v>
                </c:pt>
                <c:pt idx="65">
                  <c:v>4/04/2025</c:v>
                </c:pt>
                <c:pt idx="66">
                  <c:v>7/04/2025</c:v>
                </c:pt>
                <c:pt idx="67">
                  <c:v>8/04/2025</c:v>
                </c:pt>
                <c:pt idx="68">
                  <c:v>9/04/2025</c:v>
                </c:pt>
                <c:pt idx="69">
                  <c:v>10/04/2025</c:v>
                </c:pt>
                <c:pt idx="70">
                  <c:v>11/04/2025</c:v>
                </c:pt>
                <c:pt idx="71">
                  <c:v>14/04/2025</c:v>
                </c:pt>
                <c:pt idx="72">
                  <c:v>15/04/2025</c:v>
                </c:pt>
                <c:pt idx="73">
                  <c:v>16/04/2025</c:v>
                </c:pt>
                <c:pt idx="74">
                  <c:v>17/04/2025</c:v>
                </c:pt>
                <c:pt idx="75">
                  <c:v>22/04/2025</c:v>
                </c:pt>
                <c:pt idx="76">
                  <c:v>23/04/2025</c:v>
                </c:pt>
                <c:pt idx="77">
                  <c:v>24/04/2025</c:v>
                </c:pt>
                <c:pt idx="78">
                  <c:v>28/04/2025</c:v>
                </c:pt>
                <c:pt idx="79">
                  <c:v>29/04/2025</c:v>
                </c:pt>
                <c:pt idx="80">
                  <c:v>30/04/2025</c:v>
                </c:pt>
                <c:pt idx="81">
                  <c:v>1/05/2025</c:v>
                </c:pt>
                <c:pt idx="82">
                  <c:v>2/05/2025</c:v>
                </c:pt>
                <c:pt idx="83">
                  <c:v>5/05/2025</c:v>
                </c:pt>
                <c:pt idx="84">
                  <c:v>6/05/2025</c:v>
                </c:pt>
                <c:pt idx="85">
                  <c:v>7/05/2025</c:v>
                </c:pt>
                <c:pt idx="86">
                  <c:v>8/05/2025</c:v>
                </c:pt>
                <c:pt idx="87">
                  <c:v>9/05/2025</c:v>
                </c:pt>
                <c:pt idx="88">
                  <c:v>12/05/2025</c:v>
                </c:pt>
                <c:pt idx="89">
                  <c:v>13/05/2025</c:v>
                </c:pt>
                <c:pt idx="90">
                  <c:v>14/05/2025</c:v>
                </c:pt>
                <c:pt idx="91">
                  <c:v>15/05/2025</c:v>
                </c:pt>
                <c:pt idx="92">
                  <c:v>16/05/2025</c:v>
                </c:pt>
                <c:pt idx="93">
                  <c:v>19/05/2025</c:v>
                </c:pt>
                <c:pt idx="94">
                  <c:v>20/05/2025</c:v>
                </c:pt>
                <c:pt idx="95">
                  <c:v>21/05/2025</c:v>
                </c:pt>
                <c:pt idx="96">
                  <c:v>22/05/2025</c:v>
                </c:pt>
                <c:pt idx="97">
                  <c:v>23/05/2025</c:v>
                </c:pt>
                <c:pt idx="98">
                  <c:v>26/05/2025</c:v>
                </c:pt>
                <c:pt idx="99">
                  <c:v>27/05/2025</c:v>
                </c:pt>
                <c:pt idx="100">
                  <c:v>28/05/2025</c:v>
                </c:pt>
                <c:pt idx="101">
                  <c:v>29/05/2025</c:v>
                </c:pt>
                <c:pt idx="102">
                  <c:v>30/05/2025</c:v>
                </c:pt>
                <c:pt idx="103">
                  <c:v>2/06/2025</c:v>
                </c:pt>
                <c:pt idx="104">
                  <c:v>3/06/2025</c:v>
                </c:pt>
                <c:pt idx="105">
                  <c:v>4/06/2025</c:v>
                </c:pt>
                <c:pt idx="106">
                  <c:v>5/06/2025</c:v>
                </c:pt>
                <c:pt idx="107">
                  <c:v>6/06/2025</c:v>
                </c:pt>
                <c:pt idx="108">
                  <c:v>9/06/2025</c:v>
                </c:pt>
                <c:pt idx="109">
                  <c:v>10/06/2025</c:v>
                </c:pt>
                <c:pt idx="110">
                  <c:v>11/06/2025</c:v>
                </c:pt>
                <c:pt idx="111">
                  <c:v>12/06/2025</c:v>
                </c:pt>
                <c:pt idx="112">
                  <c:v>13/06/2025</c:v>
                </c:pt>
                <c:pt idx="113">
                  <c:v>16/06/2025</c:v>
                </c:pt>
                <c:pt idx="114">
                  <c:v>17/06/2025</c:v>
                </c:pt>
                <c:pt idx="115">
                  <c:v>18/06/2025</c:v>
                </c:pt>
                <c:pt idx="116">
                  <c:v>19/06/2025</c:v>
                </c:pt>
                <c:pt idx="117">
                  <c:v>20/06/2025</c:v>
                </c:pt>
                <c:pt idx="118">
                  <c:v>23/06/2025</c:v>
                </c:pt>
                <c:pt idx="119">
                  <c:v>24/06/2025</c:v>
                </c:pt>
                <c:pt idx="120">
                  <c:v>25/06/2025</c:v>
                </c:pt>
                <c:pt idx="121">
                  <c:v>26/06/2025</c:v>
                </c:pt>
                <c:pt idx="122">
                  <c:v>27/06/2025</c:v>
                </c:pt>
                <c:pt idx="123">
                  <c:v>30/06/2025</c:v>
                </c:pt>
                <c:pt idx="124">
                  <c:v>1/07/2025</c:v>
                </c:pt>
                <c:pt idx="125">
                  <c:v>2/07/2025</c:v>
                </c:pt>
                <c:pt idx="126">
                  <c:v>3/07/2025</c:v>
                </c:pt>
                <c:pt idx="127">
                  <c:v>4/07/2025</c:v>
                </c:pt>
                <c:pt idx="128">
                  <c:v>7/07/2025</c:v>
                </c:pt>
                <c:pt idx="129">
                  <c:v>8/07/2025</c:v>
                </c:pt>
                <c:pt idx="130">
                  <c:v>9/07/2025</c:v>
                </c:pt>
                <c:pt idx="131">
                  <c:v>10/07/2025</c:v>
                </c:pt>
                <c:pt idx="132">
                  <c:v>11/07/2025</c:v>
                </c:pt>
                <c:pt idx="133">
                  <c:v>14/07/2025</c:v>
                </c:pt>
                <c:pt idx="134">
                  <c:v>15/07/2025</c:v>
                </c:pt>
                <c:pt idx="135">
                  <c:v>16/07/2025</c:v>
                </c:pt>
                <c:pt idx="136">
                  <c:v>17/07/2025</c:v>
                </c:pt>
                <c:pt idx="137">
                  <c:v>18/07/2025</c:v>
                </c:pt>
                <c:pt idx="138">
                  <c:v>21/07/2025</c:v>
                </c:pt>
                <c:pt idx="139">
                  <c:v>22/07/2025</c:v>
                </c:pt>
                <c:pt idx="140">
                  <c:v>23/07/2025</c:v>
                </c:pt>
                <c:pt idx="141">
                  <c:v>24/07/2025</c:v>
                </c:pt>
                <c:pt idx="142">
                  <c:v>25/07/2025</c:v>
                </c:pt>
                <c:pt idx="143">
                  <c:v>28/07/2025</c:v>
                </c:pt>
                <c:pt idx="144">
                  <c:v>29/07/2025</c:v>
                </c:pt>
                <c:pt idx="145">
                  <c:v>30/07/2025</c:v>
                </c:pt>
                <c:pt idx="146">
                  <c:v>31/07/2025</c:v>
                </c:pt>
                <c:pt idx="147">
                  <c:v>1/08/2025</c:v>
                </c:pt>
                <c:pt idx="148">
                  <c:v>4/08/2025</c:v>
                </c:pt>
                <c:pt idx="149">
                  <c:v>5/08/2025</c:v>
                </c:pt>
                <c:pt idx="150">
                  <c:v>6/08/2025</c:v>
                </c:pt>
                <c:pt idx="151">
                  <c:v>7/08/2025</c:v>
                </c:pt>
                <c:pt idx="152">
                  <c:v>8/08/2025</c:v>
                </c:pt>
                <c:pt idx="153">
                  <c:v>11/08/2025</c:v>
                </c:pt>
                <c:pt idx="154">
                  <c:v>12/08/2025</c:v>
                </c:pt>
                <c:pt idx="155">
                  <c:v>13/08/2025</c:v>
                </c:pt>
                <c:pt idx="156">
                  <c:v>14/08/2025</c:v>
                </c:pt>
                <c:pt idx="157">
                  <c:v>15/08/2025</c:v>
                </c:pt>
                <c:pt idx="158">
                  <c:v>18/08/2025</c:v>
                </c:pt>
                <c:pt idx="159">
                  <c:v>19/08/2025</c:v>
                </c:pt>
                <c:pt idx="160">
                  <c:v>20/08/2025</c:v>
                </c:pt>
                <c:pt idx="161">
                  <c:v>21/08/2025</c:v>
                </c:pt>
                <c:pt idx="162">
                  <c:v>22/08/2025</c:v>
                </c:pt>
                <c:pt idx="163">
                  <c:v>25/08/2025</c:v>
                </c:pt>
                <c:pt idx="164">
                  <c:v>26/08/2025</c:v>
                </c:pt>
                <c:pt idx="165">
                  <c:v>27/08/2025</c:v>
                </c:pt>
                <c:pt idx="166">
                  <c:v>28/08/2025</c:v>
                </c:pt>
                <c:pt idx="167">
                  <c:v>29/08/2025</c:v>
                </c:pt>
                <c:pt idx="168">
                  <c:v>1/09/2025</c:v>
                </c:pt>
                <c:pt idx="169">
                  <c:v>2/09/2025</c:v>
                </c:pt>
                <c:pt idx="170">
                  <c:v>3/09/2025</c:v>
                </c:pt>
                <c:pt idx="171">
                  <c:v>4/09/2025</c:v>
                </c:pt>
                <c:pt idx="172">
                  <c:v>5/09/2025</c:v>
                </c:pt>
                <c:pt idx="173">
                  <c:v>8/09/2025</c:v>
                </c:pt>
                <c:pt idx="174">
                  <c:v>9/09/2025</c:v>
                </c:pt>
                <c:pt idx="175">
                  <c:v>10/09/2025</c:v>
                </c:pt>
                <c:pt idx="176">
                  <c:v>11/09/2025</c:v>
                </c:pt>
                <c:pt idx="177">
                  <c:v>12/09/2025</c:v>
                </c:pt>
                <c:pt idx="178">
                  <c:v>15/09/2025</c:v>
                </c:pt>
                <c:pt idx="179">
                  <c:v>16/09/2025</c:v>
                </c:pt>
                <c:pt idx="180">
                  <c:v>17/09/2025</c:v>
                </c:pt>
                <c:pt idx="181">
                  <c:v>18/09/2025</c:v>
                </c:pt>
                <c:pt idx="182">
                  <c:v>19/09/2025</c:v>
                </c:pt>
                <c:pt idx="183">
                  <c:v>22/09/2025</c:v>
                </c:pt>
                <c:pt idx="184">
                  <c:v>23/09/2025</c:v>
                </c:pt>
                <c:pt idx="185">
                  <c:v>24/09/2025</c:v>
                </c:pt>
                <c:pt idx="186">
                  <c:v>25/09/2025</c:v>
                </c:pt>
                <c:pt idx="187">
                  <c:v>26/09/2025</c:v>
                </c:pt>
                <c:pt idx="188">
                  <c:v>29/09/2025</c:v>
                </c:pt>
                <c:pt idx="189">
                  <c:v>30/09/2025</c:v>
                </c:pt>
                <c:pt idx="190">
                  <c:v>1/10/2025</c:v>
                </c:pt>
                <c:pt idx="191">
                  <c:v>2/10/2025</c:v>
                </c:pt>
                <c:pt idx="192">
                  <c:v>3/10/2025</c:v>
                </c:pt>
                <c:pt idx="193">
                  <c:v>6/10/2025</c:v>
                </c:pt>
                <c:pt idx="194">
                  <c:v>7/10/2025</c:v>
                </c:pt>
                <c:pt idx="195">
                  <c:v>8/10/2025</c:v>
                </c:pt>
                <c:pt idx="196">
                  <c:v>9/10/2025</c:v>
                </c:pt>
                <c:pt idx="197">
                  <c:v>10/10/2025</c:v>
                </c:pt>
                <c:pt idx="198">
                  <c:v>13/10/2025</c:v>
                </c:pt>
                <c:pt idx="199">
                  <c:v>14/10/2025</c:v>
                </c:pt>
                <c:pt idx="200">
                  <c:v>15/10/2025</c:v>
                </c:pt>
                <c:pt idx="201">
                  <c:v>16/10/2025</c:v>
                </c:pt>
                <c:pt idx="202">
                  <c:v>17/10/2025</c:v>
                </c:pt>
                <c:pt idx="203">
                  <c:v>20/10/2025</c:v>
                </c:pt>
                <c:pt idx="204">
                  <c:v>21/10/2025</c:v>
                </c:pt>
                <c:pt idx="205">
                  <c:v>22/10/2025</c:v>
                </c:pt>
                <c:pt idx="206">
                  <c:v>23/10/2025</c:v>
                </c:pt>
                <c:pt idx="207">
                  <c:v>24/10/2025</c:v>
                </c:pt>
                <c:pt idx="208">
                  <c:v>27/10/2025</c:v>
                </c:pt>
                <c:pt idx="209">
                  <c:v>28/10/2025</c:v>
                </c:pt>
                <c:pt idx="210">
                  <c:v>29/10/2025</c:v>
                </c:pt>
                <c:pt idx="211">
                  <c:v>30/10/2025</c:v>
                </c:pt>
                <c:pt idx="212">
                  <c:v>31/10/2025</c:v>
                </c:pt>
                <c:pt idx="213">
                  <c:v>3/11/2025</c:v>
                </c:pt>
                <c:pt idx="214">
                  <c:v>4/11/2025</c:v>
                </c:pt>
                <c:pt idx="215">
                  <c:v>5/11/2025</c:v>
                </c:pt>
                <c:pt idx="216">
                  <c:v>6/11/2025</c:v>
                </c:pt>
                <c:pt idx="217">
                  <c:v>7/11/2025</c:v>
                </c:pt>
                <c:pt idx="218">
                  <c:v>10/11/2025</c:v>
                </c:pt>
                <c:pt idx="219">
                  <c:v>11/11/2025</c:v>
                </c:pt>
                <c:pt idx="220">
                  <c:v>12/11/2025</c:v>
                </c:pt>
                <c:pt idx="221">
                  <c:v>13/11/2025</c:v>
                </c:pt>
                <c:pt idx="222">
                  <c:v>14/11/2025</c:v>
                </c:pt>
                <c:pt idx="223">
                  <c:v>17/11/2025</c:v>
                </c:pt>
                <c:pt idx="224">
                  <c:v>18/11/2025</c:v>
                </c:pt>
                <c:pt idx="225">
                  <c:v>19/11/2025</c:v>
                </c:pt>
                <c:pt idx="226">
                  <c:v>20/11/2025</c:v>
                </c:pt>
                <c:pt idx="227">
                  <c:v>21/11/2025</c:v>
                </c:pt>
                <c:pt idx="228">
                  <c:v>24/11/2025</c:v>
                </c:pt>
                <c:pt idx="229">
                  <c:v>25/11/2025</c:v>
                </c:pt>
                <c:pt idx="230">
                  <c:v>26/11/2025</c:v>
                </c:pt>
                <c:pt idx="231">
                  <c:v>27/11/2025</c:v>
                </c:pt>
                <c:pt idx="232">
                  <c:v>28/11/2025</c:v>
                </c:pt>
                <c:pt idx="233">
                  <c:v>1/12/2025</c:v>
                </c:pt>
                <c:pt idx="234">
                  <c:v>2/12/2025</c:v>
                </c:pt>
                <c:pt idx="235">
                  <c:v>3/12/2025</c:v>
                </c:pt>
                <c:pt idx="236">
                  <c:v>4/12/2025</c:v>
                </c:pt>
                <c:pt idx="237">
                  <c:v>5/12/2025</c:v>
                </c:pt>
                <c:pt idx="238">
                  <c:v>8/12/2025</c:v>
                </c:pt>
                <c:pt idx="239">
                  <c:v>9/12/2025</c:v>
                </c:pt>
                <c:pt idx="240">
                  <c:v>10/12/2025</c:v>
                </c:pt>
                <c:pt idx="241">
                  <c:v>11/12/2025</c:v>
                </c:pt>
                <c:pt idx="242">
                  <c:v>12/12/2025</c:v>
                </c:pt>
                <c:pt idx="243">
                  <c:v>15/12/2025</c:v>
                </c:pt>
                <c:pt idx="244">
                  <c:v>16/12/2025</c:v>
                </c:pt>
                <c:pt idx="245">
                  <c:v>17/12/2025</c:v>
                </c:pt>
                <c:pt idx="246">
                  <c:v>18/12/2025</c:v>
                </c:pt>
                <c:pt idx="247">
                  <c:v>19/12/2025</c:v>
                </c:pt>
                <c:pt idx="248">
                  <c:v>22/12/2025</c:v>
                </c:pt>
                <c:pt idx="249">
                  <c:v>23/12/2025</c:v>
                </c:pt>
                <c:pt idx="250">
                  <c:v>24/12/2025</c:v>
                </c:pt>
                <c:pt idx="251">
                  <c:v>29/12/2025</c:v>
                </c:pt>
                <c:pt idx="252">
                  <c:v>30/12/2025</c:v>
                </c:pt>
                <c:pt idx="253">
                  <c:v>31/12/2025</c:v>
                </c:pt>
                <c:pt idx="254">
                  <c:v>2/01/2026</c:v>
                </c:pt>
                <c:pt idx="255">
                  <c:v>5/01/2026</c:v>
                </c:pt>
                <c:pt idx="256">
                  <c:v>6/01/2026</c:v>
                </c:pt>
                <c:pt idx="257">
                  <c:v>7/01/2026</c:v>
                </c:pt>
                <c:pt idx="258">
                  <c:v>8/01/2026</c:v>
                </c:pt>
                <c:pt idx="259">
                  <c:v>9/01/2026</c:v>
                </c:pt>
                <c:pt idx="260">
                  <c:v>12/01/2026</c:v>
                </c:pt>
                <c:pt idx="261">
                  <c:v>13/01/2026</c:v>
                </c:pt>
                <c:pt idx="262">
                  <c:v>14/01/2026</c:v>
                </c:pt>
                <c:pt idx="263">
                  <c:v>15/01/2026</c:v>
                </c:pt>
                <c:pt idx="264">
                  <c:v>16/01/2026</c:v>
                </c:pt>
              </c:strCache>
            </c:strRef>
          </c:cat>
          <c:val>
            <c:numRef>
              <c:f>Sheet2!$I$3:$I$268</c:f>
              <c:numCache>
                <c:formatCode>General</c:formatCode>
                <c:ptCount val="265"/>
                <c:pt idx="0">
                  <c:v>70.39</c:v>
                </c:pt>
                <c:pt idx="1">
                  <c:v>70.39</c:v>
                </c:pt>
                <c:pt idx="2">
                  <c:v>70.39</c:v>
                </c:pt>
                <c:pt idx="3">
                  <c:v>70.39</c:v>
                </c:pt>
                <c:pt idx="4">
                  <c:v>70.45</c:v>
                </c:pt>
                <c:pt idx="5">
                  <c:v>70.7</c:v>
                </c:pt>
                <c:pt idx="6">
                  <c:v>70.7</c:v>
                </c:pt>
                <c:pt idx="7">
                  <c:v>70.7</c:v>
                </c:pt>
                <c:pt idx="8">
                  <c:v>70.7</c:v>
                </c:pt>
                <c:pt idx="9">
                  <c:v>70.7</c:v>
                </c:pt>
                <c:pt idx="10">
                  <c:v>70.7</c:v>
                </c:pt>
                <c:pt idx="11">
                  <c:v>70.7</c:v>
                </c:pt>
                <c:pt idx="12">
                  <c:v>70.7</c:v>
                </c:pt>
                <c:pt idx="13">
                  <c:v>70.7</c:v>
                </c:pt>
                <c:pt idx="14">
                  <c:v>70.7</c:v>
                </c:pt>
                <c:pt idx="15">
                  <c:v>70.7</c:v>
                </c:pt>
                <c:pt idx="16">
                  <c:v>70.7</c:v>
                </c:pt>
                <c:pt idx="17">
                  <c:v>71.28</c:v>
                </c:pt>
                <c:pt idx="18">
                  <c:v>71.28</c:v>
                </c:pt>
                <c:pt idx="19">
                  <c:v>71.739999999999995</c:v>
                </c:pt>
                <c:pt idx="20">
                  <c:v>72.400000000000006</c:v>
                </c:pt>
                <c:pt idx="21">
                  <c:v>72.92</c:v>
                </c:pt>
                <c:pt idx="22">
                  <c:v>72.59</c:v>
                </c:pt>
                <c:pt idx="23">
                  <c:v>72.59</c:v>
                </c:pt>
                <c:pt idx="24">
                  <c:v>72.59</c:v>
                </c:pt>
                <c:pt idx="25">
                  <c:v>72.59</c:v>
                </c:pt>
                <c:pt idx="26">
                  <c:v>72.540000000000006</c:v>
                </c:pt>
                <c:pt idx="27">
                  <c:v>72.91</c:v>
                </c:pt>
                <c:pt idx="28">
                  <c:v>72.63</c:v>
                </c:pt>
                <c:pt idx="29">
                  <c:v>72.38</c:v>
                </c:pt>
                <c:pt idx="30">
                  <c:v>72.38</c:v>
                </c:pt>
                <c:pt idx="31">
                  <c:v>72.12</c:v>
                </c:pt>
                <c:pt idx="32">
                  <c:v>72.150000000000006</c:v>
                </c:pt>
                <c:pt idx="33">
                  <c:v>72.38</c:v>
                </c:pt>
                <c:pt idx="34">
                  <c:v>72.38</c:v>
                </c:pt>
                <c:pt idx="35">
                  <c:v>72.38</c:v>
                </c:pt>
                <c:pt idx="36">
                  <c:v>72.150000000000006</c:v>
                </c:pt>
                <c:pt idx="37">
                  <c:v>73</c:v>
                </c:pt>
                <c:pt idx="38">
                  <c:v>73.010000000000005</c:v>
                </c:pt>
                <c:pt idx="39">
                  <c:v>72.88</c:v>
                </c:pt>
                <c:pt idx="40">
                  <c:v>72.88</c:v>
                </c:pt>
                <c:pt idx="41">
                  <c:v>72.88</c:v>
                </c:pt>
                <c:pt idx="42">
                  <c:v>72.88</c:v>
                </c:pt>
                <c:pt idx="43">
                  <c:v>72.930000000000007</c:v>
                </c:pt>
                <c:pt idx="44">
                  <c:v>73.03</c:v>
                </c:pt>
                <c:pt idx="45">
                  <c:v>73.42</c:v>
                </c:pt>
                <c:pt idx="46">
                  <c:v>73.28</c:v>
                </c:pt>
                <c:pt idx="47">
                  <c:v>73.7</c:v>
                </c:pt>
                <c:pt idx="48">
                  <c:v>74.099999999999994</c:v>
                </c:pt>
                <c:pt idx="49">
                  <c:v>74.010000000000005</c:v>
                </c:pt>
                <c:pt idx="50">
                  <c:v>74.09</c:v>
                </c:pt>
                <c:pt idx="51">
                  <c:v>74.33</c:v>
                </c:pt>
                <c:pt idx="52">
                  <c:v>74.77</c:v>
                </c:pt>
                <c:pt idx="53">
                  <c:v>74.900000000000006</c:v>
                </c:pt>
                <c:pt idx="54">
                  <c:v>75.28</c:v>
                </c:pt>
                <c:pt idx="55">
                  <c:v>75.650000000000006</c:v>
                </c:pt>
                <c:pt idx="56">
                  <c:v>75.650000000000006</c:v>
                </c:pt>
                <c:pt idx="57">
                  <c:v>75.650000000000006</c:v>
                </c:pt>
                <c:pt idx="58">
                  <c:v>76.69</c:v>
                </c:pt>
                <c:pt idx="59">
                  <c:v>76.69</c:v>
                </c:pt>
                <c:pt idx="60">
                  <c:v>75.349999999999994</c:v>
                </c:pt>
                <c:pt idx="61">
                  <c:v>74.400000000000006</c:v>
                </c:pt>
                <c:pt idx="62">
                  <c:v>74.959999999999994</c:v>
                </c:pt>
                <c:pt idx="63">
                  <c:v>74.959999999999994</c:v>
                </c:pt>
                <c:pt idx="64">
                  <c:v>74.959999999999994</c:v>
                </c:pt>
                <c:pt idx="65">
                  <c:v>74.959999999999994</c:v>
                </c:pt>
                <c:pt idx="66">
                  <c:v>75.150000000000006</c:v>
                </c:pt>
                <c:pt idx="67">
                  <c:v>75.150000000000006</c:v>
                </c:pt>
                <c:pt idx="68">
                  <c:v>75.53</c:v>
                </c:pt>
                <c:pt idx="69">
                  <c:v>75.77</c:v>
                </c:pt>
                <c:pt idx="70">
                  <c:v>75.77</c:v>
                </c:pt>
                <c:pt idx="71">
                  <c:v>75.77</c:v>
                </c:pt>
                <c:pt idx="72">
                  <c:v>75.77</c:v>
                </c:pt>
                <c:pt idx="73">
                  <c:v>75.77</c:v>
                </c:pt>
                <c:pt idx="74">
                  <c:v>75.77</c:v>
                </c:pt>
                <c:pt idx="75">
                  <c:v>75.77</c:v>
                </c:pt>
                <c:pt idx="76">
                  <c:v>75.150000000000006</c:v>
                </c:pt>
                <c:pt idx="77">
                  <c:v>75.08</c:v>
                </c:pt>
                <c:pt idx="78">
                  <c:v>75.150000000000006</c:v>
                </c:pt>
                <c:pt idx="79">
                  <c:v>75.150000000000006</c:v>
                </c:pt>
                <c:pt idx="80">
                  <c:v>75.16</c:v>
                </c:pt>
                <c:pt idx="81">
                  <c:v>75.38</c:v>
                </c:pt>
                <c:pt idx="82">
                  <c:v>75.13</c:v>
                </c:pt>
                <c:pt idx="83">
                  <c:v>75.239999999999995</c:v>
                </c:pt>
                <c:pt idx="84">
                  <c:v>75.290000000000006</c:v>
                </c:pt>
                <c:pt idx="85">
                  <c:v>75.38</c:v>
                </c:pt>
                <c:pt idx="86">
                  <c:v>74.989999999999995</c:v>
                </c:pt>
                <c:pt idx="87">
                  <c:v>75.25</c:v>
                </c:pt>
                <c:pt idx="88">
                  <c:v>75.41</c:v>
                </c:pt>
                <c:pt idx="89">
                  <c:v>75.44</c:v>
                </c:pt>
                <c:pt idx="90">
                  <c:v>75.599999999999994</c:v>
                </c:pt>
                <c:pt idx="91">
                  <c:v>75.349999999999994</c:v>
                </c:pt>
                <c:pt idx="92">
                  <c:v>75.349999999999994</c:v>
                </c:pt>
                <c:pt idx="93">
                  <c:v>75.349999999999994</c:v>
                </c:pt>
                <c:pt idx="94">
                  <c:v>75.45</c:v>
                </c:pt>
                <c:pt idx="95">
                  <c:v>75.45</c:v>
                </c:pt>
                <c:pt idx="96">
                  <c:v>75.45</c:v>
                </c:pt>
                <c:pt idx="97">
                  <c:v>75.180000000000007</c:v>
                </c:pt>
                <c:pt idx="98">
                  <c:v>74.87</c:v>
                </c:pt>
                <c:pt idx="99">
                  <c:v>74.53</c:v>
                </c:pt>
                <c:pt idx="100">
                  <c:v>74.489999999999995</c:v>
                </c:pt>
                <c:pt idx="101">
                  <c:v>74.48</c:v>
                </c:pt>
                <c:pt idx="102">
                  <c:v>74.38</c:v>
                </c:pt>
                <c:pt idx="103">
                  <c:v>73.89</c:v>
                </c:pt>
                <c:pt idx="104">
                  <c:v>73.77</c:v>
                </c:pt>
                <c:pt idx="105">
                  <c:v>73.260000000000005</c:v>
                </c:pt>
                <c:pt idx="106">
                  <c:v>73.13</c:v>
                </c:pt>
                <c:pt idx="107">
                  <c:v>73.22</c:v>
                </c:pt>
                <c:pt idx="108">
                  <c:v>73.22</c:v>
                </c:pt>
                <c:pt idx="109">
                  <c:v>73.61</c:v>
                </c:pt>
                <c:pt idx="110">
                  <c:v>73.78</c:v>
                </c:pt>
                <c:pt idx="111">
                  <c:v>74.83</c:v>
                </c:pt>
                <c:pt idx="112">
                  <c:v>75.290000000000006</c:v>
                </c:pt>
                <c:pt idx="113">
                  <c:v>76.03</c:v>
                </c:pt>
                <c:pt idx="114">
                  <c:v>76.260000000000005</c:v>
                </c:pt>
                <c:pt idx="115">
                  <c:v>75.59</c:v>
                </c:pt>
                <c:pt idx="116">
                  <c:v>75.53</c:v>
                </c:pt>
                <c:pt idx="117">
                  <c:v>75.61</c:v>
                </c:pt>
                <c:pt idx="118">
                  <c:v>76.400000000000006</c:v>
                </c:pt>
                <c:pt idx="119">
                  <c:v>76.3</c:v>
                </c:pt>
                <c:pt idx="120">
                  <c:v>76.3</c:v>
                </c:pt>
                <c:pt idx="121">
                  <c:v>76.37</c:v>
                </c:pt>
                <c:pt idx="122">
                  <c:v>76.86</c:v>
                </c:pt>
                <c:pt idx="123">
                  <c:v>75.42</c:v>
                </c:pt>
                <c:pt idx="124">
                  <c:v>75.28</c:v>
                </c:pt>
                <c:pt idx="125">
                  <c:v>74.44</c:v>
                </c:pt>
                <c:pt idx="126">
                  <c:v>74.28</c:v>
                </c:pt>
                <c:pt idx="127">
                  <c:v>73.650000000000006</c:v>
                </c:pt>
                <c:pt idx="128">
                  <c:v>72.97</c:v>
                </c:pt>
                <c:pt idx="129">
                  <c:v>72.84</c:v>
                </c:pt>
                <c:pt idx="130">
                  <c:v>72.930000000000007</c:v>
                </c:pt>
                <c:pt idx="131">
                  <c:v>73.25</c:v>
                </c:pt>
                <c:pt idx="132">
                  <c:v>73.25</c:v>
                </c:pt>
                <c:pt idx="133">
                  <c:v>73.19</c:v>
                </c:pt>
                <c:pt idx="134">
                  <c:v>73.5</c:v>
                </c:pt>
                <c:pt idx="135">
                  <c:v>73.5</c:v>
                </c:pt>
                <c:pt idx="136">
                  <c:v>73.75</c:v>
                </c:pt>
                <c:pt idx="137">
                  <c:v>74.12</c:v>
                </c:pt>
                <c:pt idx="138">
                  <c:v>74.06</c:v>
                </c:pt>
                <c:pt idx="139">
                  <c:v>74.17</c:v>
                </c:pt>
                <c:pt idx="140">
                  <c:v>74.260000000000005</c:v>
                </c:pt>
                <c:pt idx="141">
                  <c:v>74.099999999999994</c:v>
                </c:pt>
                <c:pt idx="142">
                  <c:v>74.489999999999995</c:v>
                </c:pt>
                <c:pt idx="143">
                  <c:v>74.02</c:v>
                </c:pt>
                <c:pt idx="144">
                  <c:v>73.7</c:v>
                </c:pt>
                <c:pt idx="145">
                  <c:v>73.67</c:v>
                </c:pt>
                <c:pt idx="146">
                  <c:v>73.67</c:v>
                </c:pt>
                <c:pt idx="147">
                  <c:v>73.67</c:v>
                </c:pt>
                <c:pt idx="148">
                  <c:v>73.67</c:v>
                </c:pt>
                <c:pt idx="149">
                  <c:v>73.849999999999994</c:v>
                </c:pt>
                <c:pt idx="150">
                  <c:v>74</c:v>
                </c:pt>
                <c:pt idx="151">
                  <c:v>74.13</c:v>
                </c:pt>
                <c:pt idx="152">
                  <c:v>74.400000000000006</c:v>
                </c:pt>
                <c:pt idx="153">
                  <c:v>74.599999999999994</c:v>
                </c:pt>
                <c:pt idx="154">
                  <c:v>75.41</c:v>
                </c:pt>
                <c:pt idx="155">
                  <c:v>75.540000000000006</c:v>
                </c:pt>
                <c:pt idx="156">
                  <c:v>75.59</c:v>
                </c:pt>
                <c:pt idx="157">
                  <c:v>75.59</c:v>
                </c:pt>
                <c:pt idx="158">
                  <c:v>75.59</c:v>
                </c:pt>
                <c:pt idx="159">
                  <c:v>74.75</c:v>
                </c:pt>
                <c:pt idx="160">
                  <c:v>74.75</c:v>
                </c:pt>
                <c:pt idx="161">
                  <c:v>74.58</c:v>
                </c:pt>
                <c:pt idx="162">
                  <c:v>74.58</c:v>
                </c:pt>
                <c:pt idx="163">
                  <c:v>74.540000000000006</c:v>
                </c:pt>
                <c:pt idx="164">
                  <c:v>74.599999999999994</c:v>
                </c:pt>
                <c:pt idx="165">
                  <c:v>74.599999999999994</c:v>
                </c:pt>
                <c:pt idx="166">
                  <c:v>74.599999999999994</c:v>
                </c:pt>
                <c:pt idx="167">
                  <c:v>74.61</c:v>
                </c:pt>
                <c:pt idx="168">
                  <c:v>74.61</c:v>
                </c:pt>
                <c:pt idx="169">
                  <c:v>74.39</c:v>
                </c:pt>
                <c:pt idx="170">
                  <c:v>74.42</c:v>
                </c:pt>
                <c:pt idx="171">
                  <c:v>74.599999999999994</c:v>
                </c:pt>
                <c:pt idx="172">
                  <c:v>74.709999999999994</c:v>
                </c:pt>
                <c:pt idx="173">
                  <c:v>74.94</c:v>
                </c:pt>
                <c:pt idx="174">
                  <c:v>75</c:v>
                </c:pt>
                <c:pt idx="175">
                  <c:v>74.97</c:v>
                </c:pt>
                <c:pt idx="176">
                  <c:v>74.8</c:v>
                </c:pt>
                <c:pt idx="177">
                  <c:v>74.8</c:v>
                </c:pt>
                <c:pt idx="178">
                  <c:v>74.760000000000005</c:v>
                </c:pt>
                <c:pt idx="179">
                  <c:v>74.680000000000007</c:v>
                </c:pt>
                <c:pt idx="180">
                  <c:v>74.680000000000007</c:v>
                </c:pt>
                <c:pt idx="181">
                  <c:v>74.819999999999993</c:v>
                </c:pt>
                <c:pt idx="182">
                  <c:v>75.150000000000006</c:v>
                </c:pt>
                <c:pt idx="183">
                  <c:v>75.02</c:v>
                </c:pt>
                <c:pt idx="184">
                  <c:v>75.02</c:v>
                </c:pt>
                <c:pt idx="185">
                  <c:v>75.02</c:v>
                </c:pt>
                <c:pt idx="186">
                  <c:v>74.83</c:v>
                </c:pt>
                <c:pt idx="187">
                  <c:v>74.83</c:v>
                </c:pt>
                <c:pt idx="188">
                  <c:v>74.83</c:v>
                </c:pt>
                <c:pt idx="189">
                  <c:v>74.75</c:v>
                </c:pt>
                <c:pt idx="190">
                  <c:v>74.33</c:v>
                </c:pt>
                <c:pt idx="191">
                  <c:v>73.989999999999995</c:v>
                </c:pt>
                <c:pt idx="192">
                  <c:v>73.989999999999995</c:v>
                </c:pt>
                <c:pt idx="193">
                  <c:v>73.989999999999995</c:v>
                </c:pt>
                <c:pt idx="194">
                  <c:v>73.98</c:v>
                </c:pt>
                <c:pt idx="195">
                  <c:v>74.03</c:v>
                </c:pt>
                <c:pt idx="196">
                  <c:v>75</c:v>
                </c:pt>
                <c:pt idx="197">
                  <c:v>75.08</c:v>
                </c:pt>
                <c:pt idx="198">
                  <c:v>75.099999999999994</c:v>
                </c:pt>
                <c:pt idx="199">
                  <c:v>75.23</c:v>
                </c:pt>
                <c:pt idx="200">
                  <c:v>74.849999999999994</c:v>
                </c:pt>
                <c:pt idx="201">
                  <c:v>75</c:v>
                </c:pt>
                <c:pt idx="202">
                  <c:v>75</c:v>
                </c:pt>
                <c:pt idx="203">
                  <c:v>75</c:v>
                </c:pt>
                <c:pt idx="204">
                  <c:v>75.040000000000006</c:v>
                </c:pt>
                <c:pt idx="205">
                  <c:v>75.040000000000006</c:v>
                </c:pt>
                <c:pt idx="206">
                  <c:v>75.040000000000006</c:v>
                </c:pt>
                <c:pt idx="207">
                  <c:v>75.239999999999995</c:v>
                </c:pt>
                <c:pt idx="208">
                  <c:v>75.63</c:v>
                </c:pt>
                <c:pt idx="209">
                  <c:v>75.760000000000005</c:v>
                </c:pt>
                <c:pt idx="210">
                  <c:v>75.48</c:v>
                </c:pt>
                <c:pt idx="211">
                  <c:v>75.47</c:v>
                </c:pt>
                <c:pt idx="212">
                  <c:v>75.38</c:v>
                </c:pt>
                <c:pt idx="213">
                  <c:v>75.31</c:v>
                </c:pt>
                <c:pt idx="214">
                  <c:v>75</c:v>
                </c:pt>
                <c:pt idx="215">
                  <c:v>74.86</c:v>
                </c:pt>
                <c:pt idx="216">
                  <c:v>74.86</c:v>
                </c:pt>
                <c:pt idx="217">
                  <c:v>74.86</c:v>
                </c:pt>
                <c:pt idx="218">
                  <c:v>74.94</c:v>
                </c:pt>
                <c:pt idx="219">
                  <c:v>74.989999999999995</c:v>
                </c:pt>
                <c:pt idx="220">
                  <c:v>75.3</c:v>
                </c:pt>
                <c:pt idx="221">
                  <c:v>75.849999999999994</c:v>
                </c:pt>
                <c:pt idx="222">
                  <c:v>75.67</c:v>
                </c:pt>
                <c:pt idx="223">
                  <c:v>75.650000000000006</c:v>
                </c:pt>
                <c:pt idx="224">
                  <c:v>75.75</c:v>
                </c:pt>
                <c:pt idx="225">
                  <c:v>75.8</c:v>
                </c:pt>
                <c:pt idx="226">
                  <c:v>75.8</c:v>
                </c:pt>
                <c:pt idx="227">
                  <c:v>75.92</c:v>
                </c:pt>
                <c:pt idx="228">
                  <c:v>76</c:v>
                </c:pt>
                <c:pt idx="229">
                  <c:v>75.62</c:v>
                </c:pt>
                <c:pt idx="230">
                  <c:v>75.3</c:v>
                </c:pt>
                <c:pt idx="231">
                  <c:v>74.900000000000006</c:v>
                </c:pt>
                <c:pt idx="232">
                  <c:v>74.900000000000006</c:v>
                </c:pt>
                <c:pt idx="233">
                  <c:v>74.25</c:v>
                </c:pt>
                <c:pt idx="234">
                  <c:v>74.739999999999995</c:v>
                </c:pt>
                <c:pt idx="235">
                  <c:v>74.739999999999995</c:v>
                </c:pt>
                <c:pt idx="236">
                  <c:v>74.48</c:v>
                </c:pt>
                <c:pt idx="237">
                  <c:v>74.400000000000006</c:v>
                </c:pt>
                <c:pt idx="238">
                  <c:v>74.09</c:v>
                </c:pt>
                <c:pt idx="239">
                  <c:v>74.19</c:v>
                </c:pt>
                <c:pt idx="240">
                  <c:v>73.5</c:v>
                </c:pt>
                <c:pt idx="241">
                  <c:v>73.39</c:v>
                </c:pt>
                <c:pt idx="242">
                  <c:v>73.39</c:v>
                </c:pt>
                <c:pt idx="243">
                  <c:v>73.62</c:v>
                </c:pt>
                <c:pt idx="244">
                  <c:v>74</c:v>
                </c:pt>
                <c:pt idx="245">
                  <c:v>74</c:v>
                </c:pt>
                <c:pt idx="246">
                  <c:v>74.209999999999994</c:v>
                </c:pt>
                <c:pt idx="247">
                  <c:v>74.069999999999993</c:v>
                </c:pt>
                <c:pt idx="248">
                  <c:v>73.760000000000005</c:v>
                </c:pt>
                <c:pt idx="249">
                  <c:v>73.84</c:v>
                </c:pt>
                <c:pt idx="250">
                  <c:v>74</c:v>
                </c:pt>
                <c:pt idx="251">
                  <c:v>73.89</c:v>
                </c:pt>
                <c:pt idx="252">
                  <c:v>73.97</c:v>
                </c:pt>
                <c:pt idx="253">
                  <c:v>73.97</c:v>
                </c:pt>
                <c:pt idx="254">
                  <c:v>73.67</c:v>
                </c:pt>
                <c:pt idx="255">
                  <c:v>73.52</c:v>
                </c:pt>
                <c:pt idx="256">
                  <c:v>73.010000000000005</c:v>
                </c:pt>
                <c:pt idx="257">
                  <c:v>72.680000000000007</c:v>
                </c:pt>
                <c:pt idx="258">
                  <c:v>72.25</c:v>
                </c:pt>
                <c:pt idx="259">
                  <c:v>71.5</c:v>
                </c:pt>
                <c:pt idx="260">
                  <c:v>70.58</c:v>
                </c:pt>
                <c:pt idx="261">
                  <c:v>71.12</c:v>
                </c:pt>
                <c:pt idx="262">
                  <c:v>71.989999999999995</c:v>
                </c:pt>
                <c:pt idx="263">
                  <c:v>73.03</c:v>
                </c:pt>
                <c:pt idx="264">
                  <c:v>72.92</c:v>
                </c:pt>
              </c:numCache>
            </c:numRef>
          </c:val>
          <c:smooth val="0"/>
          <c:extLst>
            <c:ext xmlns:c16="http://schemas.microsoft.com/office/drawing/2014/chart" uri="{C3380CC4-5D6E-409C-BE32-E72D297353CC}">
              <c16:uniqueId val="{0000000A-B2BE-497B-A9F8-16B0CE72B497}"/>
            </c:ext>
          </c:extLst>
        </c:ser>
        <c:ser>
          <c:idx val="8"/>
          <c:order val="8"/>
          <c:tx>
            <c:strRef>
              <c:f>Sheet2!$J$1:$J$2</c:f>
              <c:strCache>
                <c:ptCount val="1"/>
                <c:pt idx="0">
                  <c:v>VIC FY29</c:v>
                </c:pt>
              </c:strCache>
            </c:strRef>
          </c:tx>
          <c:spPr>
            <a:ln w="50800" cap="rnd">
              <a:solidFill>
                <a:schemeClr val="accent2"/>
              </a:solidFill>
              <a:round/>
            </a:ln>
            <a:effectLst/>
          </c:spPr>
          <c:marker>
            <c:symbol val="none"/>
          </c:marker>
          <c:cat>
            <c:strRef>
              <c:f>Sheet2!$A$3:$A$268</c:f>
              <c:strCache>
                <c:ptCount val="265"/>
                <c:pt idx="0">
                  <c:v>2/01/2025</c:v>
                </c:pt>
                <c:pt idx="1">
                  <c:v>3/01/2025</c:v>
                </c:pt>
                <c:pt idx="2">
                  <c:v>6/01/2025</c:v>
                </c:pt>
                <c:pt idx="3">
                  <c:v>7/01/2025</c:v>
                </c:pt>
                <c:pt idx="4">
                  <c:v>8/01/2025</c:v>
                </c:pt>
                <c:pt idx="5">
                  <c:v>9/01/2025</c:v>
                </c:pt>
                <c:pt idx="6">
                  <c:v>10/01/2025</c:v>
                </c:pt>
                <c:pt idx="7">
                  <c:v>13/01/2025</c:v>
                </c:pt>
                <c:pt idx="8">
                  <c:v>14/01/2025</c:v>
                </c:pt>
                <c:pt idx="9">
                  <c:v>15/01/2025</c:v>
                </c:pt>
                <c:pt idx="10">
                  <c:v>16/01/2025</c:v>
                </c:pt>
                <c:pt idx="11">
                  <c:v>17/01/2025</c:v>
                </c:pt>
                <c:pt idx="12">
                  <c:v>20/01/2025</c:v>
                </c:pt>
                <c:pt idx="13">
                  <c:v>21/01/2025</c:v>
                </c:pt>
                <c:pt idx="14">
                  <c:v>22/01/2025</c:v>
                </c:pt>
                <c:pt idx="15">
                  <c:v>23/01/2025</c:v>
                </c:pt>
                <c:pt idx="16">
                  <c:v>24/01/2025</c:v>
                </c:pt>
                <c:pt idx="17">
                  <c:v>28/01/2025</c:v>
                </c:pt>
                <c:pt idx="18">
                  <c:v>29/01/2025</c:v>
                </c:pt>
                <c:pt idx="19">
                  <c:v>30/01/2025</c:v>
                </c:pt>
                <c:pt idx="20">
                  <c:v>31/01/2025</c:v>
                </c:pt>
                <c:pt idx="21">
                  <c:v>3/02/2025</c:v>
                </c:pt>
                <c:pt idx="22">
                  <c:v>4/02/2025</c:v>
                </c:pt>
                <c:pt idx="23">
                  <c:v>5/02/2025</c:v>
                </c:pt>
                <c:pt idx="24">
                  <c:v>6/02/2025</c:v>
                </c:pt>
                <c:pt idx="25">
                  <c:v>7/02/2025</c:v>
                </c:pt>
                <c:pt idx="26">
                  <c:v>10/02/2025</c:v>
                </c:pt>
                <c:pt idx="27">
                  <c:v>11/02/2025</c:v>
                </c:pt>
                <c:pt idx="28">
                  <c:v>12/02/2025</c:v>
                </c:pt>
                <c:pt idx="29">
                  <c:v>13/02/2025</c:v>
                </c:pt>
                <c:pt idx="30">
                  <c:v>14/02/2025</c:v>
                </c:pt>
                <c:pt idx="31">
                  <c:v>17/02/2025</c:v>
                </c:pt>
                <c:pt idx="32">
                  <c:v>18/02/2025</c:v>
                </c:pt>
                <c:pt idx="33">
                  <c:v>19/02/2025</c:v>
                </c:pt>
                <c:pt idx="34">
                  <c:v>20/02/2025</c:v>
                </c:pt>
                <c:pt idx="35">
                  <c:v>21/02/2025</c:v>
                </c:pt>
                <c:pt idx="36">
                  <c:v>24/02/2025</c:v>
                </c:pt>
                <c:pt idx="37">
                  <c:v>25/02/2025</c:v>
                </c:pt>
                <c:pt idx="38">
                  <c:v>26/02/2025</c:v>
                </c:pt>
                <c:pt idx="39">
                  <c:v>27/02/2025</c:v>
                </c:pt>
                <c:pt idx="40">
                  <c:v>28/02/2025</c:v>
                </c:pt>
                <c:pt idx="41">
                  <c:v>3/03/2025</c:v>
                </c:pt>
                <c:pt idx="42">
                  <c:v>4/03/2025</c:v>
                </c:pt>
                <c:pt idx="43">
                  <c:v>5/03/2025</c:v>
                </c:pt>
                <c:pt idx="44">
                  <c:v>6/03/2025</c:v>
                </c:pt>
                <c:pt idx="45">
                  <c:v>7/03/2025</c:v>
                </c:pt>
                <c:pt idx="46">
                  <c:v>10/03/2025</c:v>
                </c:pt>
                <c:pt idx="47">
                  <c:v>11/03/2025</c:v>
                </c:pt>
                <c:pt idx="48">
                  <c:v>12/03/2025</c:v>
                </c:pt>
                <c:pt idx="49">
                  <c:v>13/03/2025</c:v>
                </c:pt>
                <c:pt idx="50">
                  <c:v>14/03/2025</c:v>
                </c:pt>
                <c:pt idx="51">
                  <c:v>17/03/2025</c:v>
                </c:pt>
                <c:pt idx="52">
                  <c:v>18/03/2025</c:v>
                </c:pt>
                <c:pt idx="53">
                  <c:v>19/03/2025</c:v>
                </c:pt>
                <c:pt idx="54">
                  <c:v>20/03/2025</c:v>
                </c:pt>
                <c:pt idx="55">
                  <c:v>21/03/2025</c:v>
                </c:pt>
                <c:pt idx="56">
                  <c:v>24/03/2025</c:v>
                </c:pt>
                <c:pt idx="57">
                  <c:v>25/03/2025</c:v>
                </c:pt>
                <c:pt idx="58">
                  <c:v>26/03/2025</c:v>
                </c:pt>
                <c:pt idx="59">
                  <c:v>27/03/2025</c:v>
                </c:pt>
                <c:pt idx="60">
                  <c:v>28/03/2025</c:v>
                </c:pt>
                <c:pt idx="61">
                  <c:v>31/03/2025</c:v>
                </c:pt>
                <c:pt idx="62">
                  <c:v>1/04/2025</c:v>
                </c:pt>
                <c:pt idx="63">
                  <c:v>2/04/2025</c:v>
                </c:pt>
                <c:pt idx="64">
                  <c:v>3/04/2025</c:v>
                </c:pt>
                <c:pt idx="65">
                  <c:v>4/04/2025</c:v>
                </c:pt>
                <c:pt idx="66">
                  <c:v>7/04/2025</c:v>
                </c:pt>
                <c:pt idx="67">
                  <c:v>8/04/2025</c:v>
                </c:pt>
                <c:pt idx="68">
                  <c:v>9/04/2025</c:v>
                </c:pt>
                <c:pt idx="69">
                  <c:v>10/04/2025</c:v>
                </c:pt>
                <c:pt idx="70">
                  <c:v>11/04/2025</c:v>
                </c:pt>
                <c:pt idx="71">
                  <c:v>14/04/2025</c:v>
                </c:pt>
                <c:pt idx="72">
                  <c:v>15/04/2025</c:v>
                </c:pt>
                <c:pt idx="73">
                  <c:v>16/04/2025</c:v>
                </c:pt>
                <c:pt idx="74">
                  <c:v>17/04/2025</c:v>
                </c:pt>
                <c:pt idx="75">
                  <c:v>22/04/2025</c:v>
                </c:pt>
                <c:pt idx="76">
                  <c:v>23/04/2025</c:v>
                </c:pt>
                <c:pt idx="77">
                  <c:v>24/04/2025</c:v>
                </c:pt>
                <c:pt idx="78">
                  <c:v>28/04/2025</c:v>
                </c:pt>
                <c:pt idx="79">
                  <c:v>29/04/2025</c:v>
                </c:pt>
                <c:pt idx="80">
                  <c:v>30/04/2025</c:v>
                </c:pt>
                <c:pt idx="81">
                  <c:v>1/05/2025</c:v>
                </c:pt>
                <c:pt idx="82">
                  <c:v>2/05/2025</c:v>
                </c:pt>
                <c:pt idx="83">
                  <c:v>5/05/2025</c:v>
                </c:pt>
                <c:pt idx="84">
                  <c:v>6/05/2025</c:v>
                </c:pt>
                <c:pt idx="85">
                  <c:v>7/05/2025</c:v>
                </c:pt>
                <c:pt idx="86">
                  <c:v>8/05/2025</c:v>
                </c:pt>
                <c:pt idx="87">
                  <c:v>9/05/2025</c:v>
                </c:pt>
                <c:pt idx="88">
                  <c:v>12/05/2025</c:v>
                </c:pt>
                <c:pt idx="89">
                  <c:v>13/05/2025</c:v>
                </c:pt>
                <c:pt idx="90">
                  <c:v>14/05/2025</c:v>
                </c:pt>
                <c:pt idx="91">
                  <c:v>15/05/2025</c:v>
                </c:pt>
                <c:pt idx="92">
                  <c:v>16/05/2025</c:v>
                </c:pt>
                <c:pt idx="93">
                  <c:v>19/05/2025</c:v>
                </c:pt>
                <c:pt idx="94">
                  <c:v>20/05/2025</c:v>
                </c:pt>
                <c:pt idx="95">
                  <c:v>21/05/2025</c:v>
                </c:pt>
                <c:pt idx="96">
                  <c:v>22/05/2025</c:v>
                </c:pt>
                <c:pt idx="97">
                  <c:v>23/05/2025</c:v>
                </c:pt>
                <c:pt idx="98">
                  <c:v>26/05/2025</c:v>
                </c:pt>
                <c:pt idx="99">
                  <c:v>27/05/2025</c:v>
                </c:pt>
                <c:pt idx="100">
                  <c:v>28/05/2025</c:v>
                </c:pt>
                <c:pt idx="101">
                  <c:v>29/05/2025</c:v>
                </c:pt>
                <c:pt idx="102">
                  <c:v>30/05/2025</c:v>
                </c:pt>
                <c:pt idx="103">
                  <c:v>2/06/2025</c:v>
                </c:pt>
                <c:pt idx="104">
                  <c:v>3/06/2025</c:v>
                </c:pt>
                <c:pt idx="105">
                  <c:v>4/06/2025</c:v>
                </c:pt>
                <c:pt idx="106">
                  <c:v>5/06/2025</c:v>
                </c:pt>
                <c:pt idx="107">
                  <c:v>6/06/2025</c:v>
                </c:pt>
                <c:pt idx="108">
                  <c:v>9/06/2025</c:v>
                </c:pt>
                <c:pt idx="109">
                  <c:v>10/06/2025</c:v>
                </c:pt>
                <c:pt idx="110">
                  <c:v>11/06/2025</c:v>
                </c:pt>
                <c:pt idx="111">
                  <c:v>12/06/2025</c:v>
                </c:pt>
                <c:pt idx="112">
                  <c:v>13/06/2025</c:v>
                </c:pt>
                <c:pt idx="113">
                  <c:v>16/06/2025</c:v>
                </c:pt>
                <c:pt idx="114">
                  <c:v>17/06/2025</c:v>
                </c:pt>
                <c:pt idx="115">
                  <c:v>18/06/2025</c:v>
                </c:pt>
                <c:pt idx="116">
                  <c:v>19/06/2025</c:v>
                </c:pt>
                <c:pt idx="117">
                  <c:v>20/06/2025</c:v>
                </c:pt>
                <c:pt idx="118">
                  <c:v>23/06/2025</c:v>
                </c:pt>
                <c:pt idx="119">
                  <c:v>24/06/2025</c:v>
                </c:pt>
                <c:pt idx="120">
                  <c:v>25/06/2025</c:v>
                </c:pt>
                <c:pt idx="121">
                  <c:v>26/06/2025</c:v>
                </c:pt>
                <c:pt idx="122">
                  <c:v>27/06/2025</c:v>
                </c:pt>
                <c:pt idx="123">
                  <c:v>30/06/2025</c:v>
                </c:pt>
                <c:pt idx="124">
                  <c:v>1/07/2025</c:v>
                </c:pt>
                <c:pt idx="125">
                  <c:v>2/07/2025</c:v>
                </c:pt>
                <c:pt idx="126">
                  <c:v>3/07/2025</c:v>
                </c:pt>
                <c:pt idx="127">
                  <c:v>4/07/2025</c:v>
                </c:pt>
                <c:pt idx="128">
                  <c:v>7/07/2025</c:v>
                </c:pt>
                <c:pt idx="129">
                  <c:v>8/07/2025</c:v>
                </c:pt>
                <c:pt idx="130">
                  <c:v>9/07/2025</c:v>
                </c:pt>
                <c:pt idx="131">
                  <c:v>10/07/2025</c:v>
                </c:pt>
                <c:pt idx="132">
                  <c:v>11/07/2025</c:v>
                </c:pt>
                <c:pt idx="133">
                  <c:v>14/07/2025</c:v>
                </c:pt>
                <c:pt idx="134">
                  <c:v>15/07/2025</c:v>
                </c:pt>
                <c:pt idx="135">
                  <c:v>16/07/2025</c:v>
                </c:pt>
                <c:pt idx="136">
                  <c:v>17/07/2025</c:v>
                </c:pt>
                <c:pt idx="137">
                  <c:v>18/07/2025</c:v>
                </c:pt>
                <c:pt idx="138">
                  <c:v>21/07/2025</c:v>
                </c:pt>
                <c:pt idx="139">
                  <c:v>22/07/2025</c:v>
                </c:pt>
                <c:pt idx="140">
                  <c:v>23/07/2025</c:v>
                </c:pt>
                <c:pt idx="141">
                  <c:v>24/07/2025</c:v>
                </c:pt>
                <c:pt idx="142">
                  <c:v>25/07/2025</c:v>
                </c:pt>
                <c:pt idx="143">
                  <c:v>28/07/2025</c:v>
                </c:pt>
                <c:pt idx="144">
                  <c:v>29/07/2025</c:v>
                </c:pt>
                <c:pt idx="145">
                  <c:v>30/07/2025</c:v>
                </c:pt>
                <c:pt idx="146">
                  <c:v>31/07/2025</c:v>
                </c:pt>
                <c:pt idx="147">
                  <c:v>1/08/2025</c:v>
                </c:pt>
                <c:pt idx="148">
                  <c:v>4/08/2025</c:v>
                </c:pt>
                <c:pt idx="149">
                  <c:v>5/08/2025</c:v>
                </c:pt>
                <c:pt idx="150">
                  <c:v>6/08/2025</c:v>
                </c:pt>
                <c:pt idx="151">
                  <c:v>7/08/2025</c:v>
                </c:pt>
                <c:pt idx="152">
                  <c:v>8/08/2025</c:v>
                </c:pt>
                <c:pt idx="153">
                  <c:v>11/08/2025</c:v>
                </c:pt>
                <c:pt idx="154">
                  <c:v>12/08/2025</c:v>
                </c:pt>
                <c:pt idx="155">
                  <c:v>13/08/2025</c:v>
                </c:pt>
                <c:pt idx="156">
                  <c:v>14/08/2025</c:v>
                </c:pt>
                <c:pt idx="157">
                  <c:v>15/08/2025</c:v>
                </c:pt>
                <c:pt idx="158">
                  <c:v>18/08/2025</c:v>
                </c:pt>
                <c:pt idx="159">
                  <c:v>19/08/2025</c:v>
                </c:pt>
                <c:pt idx="160">
                  <c:v>20/08/2025</c:v>
                </c:pt>
                <c:pt idx="161">
                  <c:v>21/08/2025</c:v>
                </c:pt>
                <c:pt idx="162">
                  <c:v>22/08/2025</c:v>
                </c:pt>
                <c:pt idx="163">
                  <c:v>25/08/2025</c:v>
                </c:pt>
                <c:pt idx="164">
                  <c:v>26/08/2025</c:v>
                </c:pt>
                <c:pt idx="165">
                  <c:v>27/08/2025</c:v>
                </c:pt>
                <c:pt idx="166">
                  <c:v>28/08/2025</c:v>
                </c:pt>
                <c:pt idx="167">
                  <c:v>29/08/2025</c:v>
                </c:pt>
                <c:pt idx="168">
                  <c:v>1/09/2025</c:v>
                </c:pt>
                <c:pt idx="169">
                  <c:v>2/09/2025</c:v>
                </c:pt>
                <c:pt idx="170">
                  <c:v>3/09/2025</c:v>
                </c:pt>
                <c:pt idx="171">
                  <c:v>4/09/2025</c:v>
                </c:pt>
                <c:pt idx="172">
                  <c:v>5/09/2025</c:v>
                </c:pt>
                <c:pt idx="173">
                  <c:v>8/09/2025</c:v>
                </c:pt>
                <c:pt idx="174">
                  <c:v>9/09/2025</c:v>
                </c:pt>
                <c:pt idx="175">
                  <c:v>10/09/2025</c:v>
                </c:pt>
                <c:pt idx="176">
                  <c:v>11/09/2025</c:v>
                </c:pt>
                <c:pt idx="177">
                  <c:v>12/09/2025</c:v>
                </c:pt>
                <c:pt idx="178">
                  <c:v>15/09/2025</c:v>
                </c:pt>
                <c:pt idx="179">
                  <c:v>16/09/2025</c:v>
                </c:pt>
                <c:pt idx="180">
                  <c:v>17/09/2025</c:v>
                </c:pt>
                <c:pt idx="181">
                  <c:v>18/09/2025</c:v>
                </c:pt>
                <c:pt idx="182">
                  <c:v>19/09/2025</c:v>
                </c:pt>
                <c:pt idx="183">
                  <c:v>22/09/2025</c:v>
                </c:pt>
                <c:pt idx="184">
                  <c:v>23/09/2025</c:v>
                </c:pt>
                <c:pt idx="185">
                  <c:v>24/09/2025</c:v>
                </c:pt>
                <c:pt idx="186">
                  <c:v>25/09/2025</c:v>
                </c:pt>
                <c:pt idx="187">
                  <c:v>26/09/2025</c:v>
                </c:pt>
                <c:pt idx="188">
                  <c:v>29/09/2025</c:v>
                </c:pt>
                <c:pt idx="189">
                  <c:v>30/09/2025</c:v>
                </c:pt>
                <c:pt idx="190">
                  <c:v>1/10/2025</c:v>
                </c:pt>
                <c:pt idx="191">
                  <c:v>2/10/2025</c:v>
                </c:pt>
                <c:pt idx="192">
                  <c:v>3/10/2025</c:v>
                </c:pt>
                <c:pt idx="193">
                  <c:v>6/10/2025</c:v>
                </c:pt>
                <c:pt idx="194">
                  <c:v>7/10/2025</c:v>
                </c:pt>
                <c:pt idx="195">
                  <c:v>8/10/2025</c:v>
                </c:pt>
                <c:pt idx="196">
                  <c:v>9/10/2025</c:v>
                </c:pt>
                <c:pt idx="197">
                  <c:v>10/10/2025</c:v>
                </c:pt>
                <c:pt idx="198">
                  <c:v>13/10/2025</c:v>
                </c:pt>
                <c:pt idx="199">
                  <c:v>14/10/2025</c:v>
                </c:pt>
                <c:pt idx="200">
                  <c:v>15/10/2025</c:v>
                </c:pt>
                <c:pt idx="201">
                  <c:v>16/10/2025</c:v>
                </c:pt>
                <c:pt idx="202">
                  <c:v>17/10/2025</c:v>
                </c:pt>
                <c:pt idx="203">
                  <c:v>20/10/2025</c:v>
                </c:pt>
                <c:pt idx="204">
                  <c:v>21/10/2025</c:v>
                </c:pt>
                <c:pt idx="205">
                  <c:v>22/10/2025</c:v>
                </c:pt>
                <c:pt idx="206">
                  <c:v>23/10/2025</c:v>
                </c:pt>
                <c:pt idx="207">
                  <c:v>24/10/2025</c:v>
                </c:pt>
                <c:pt idx="208">
                  <c:v>27/10/2025</c:v>
                </c:pt>
                <c:pt idx="209">
                  <c:v>28/10/2025</c:v>
                </c:pt>
                <c:pt idx="210">
                  <c:v>29/10/2025</c:v>
                </c:pt>
                <c:pt idx="211">
                  <c:v>30/10/2025</c:v>
                </c:pt>
                <c:pt idx="212">
                  <c:v>31/10/2025</c:v>
                </c:pt>
                <c:pt idx="213">
                  <c:v>3/11/2025</c:v>
                </c:pt>
                <c:pt idx="214">
                  <c:v>4/11/2025</c:v>
                </c:pt>
                <c:pt idx="215">
                  <c:v>5/11/2025</c:v>
                </c:pt>
                <c:pt idx="216">
                  <c:v>6/11/2025</c:v>
                </c:pt>
                <c:pt idx="217">
                  <c:v>7/11/2025</c:v>
                </c:pt>
                <c:pt idx="218">
                  <c:v>10/11/2025</c:v>
                </c:pt>
                <c:pt idx="219">
                  <c:v>11/11/2025</c:v>
                </c:pt>
                <c:pt idx="220">
                  <c:v>12/11/2025</c:v>
                </c:pt>
                <c:pt idx="221">
                  <c:v>13/11/2025</c:v>
                </c:pt>
                <c:pt idx="222">
                  <c:v>14/11/2025</c:v>
                </c:pt>
                <c:pt idx="223">
                  <c:v>17/11/2025</c:v>
                </c:pt>
                <c:pt idx="224">
                  <c:v>18/11/2025</c:v>
                </c:pt>
                <c:pt idx="225">
                  <c:v>19/11/2025</c:v>
                </c:pt>
                <c:pt idx="226">
                  <c:v>20/11/2025</c:v>
                </c:pt>
                <c:pt idx="227">
                  <c:v>21/11/2025</c:v>
                </c:pt>
                <c:pt idx="228">
                  <c:v>24/11/2025</c:v>
                </c:pt>
                <c:pt idx="229">
                  <c:v>25/11/2025</c:v>
                </c:pt>
                <c:pt idx="230">
                  <c:v>26/11/2025</c:v>
                </c:pt>
                <c:pt idx="231">
                  <c:v>27/11/2025</c:v>
                </c:pt>
                <c:pt idx="232">
                  <c:v>28/11/2025</c:v>
                </c:pt>
                <c:pt idx="233">
                  <c:v>1/12/2025</c:v>
                </c:pt>
                <c:pt idx="234">
                  <c:v>2/12/2025</c:v>
                </c:pt>
                <c:pt idx="235">
                  <c:v>3/12/2025</c:v>
                </c:pt>
                <c:pt idx="236">
                  <c:v>4/12/2025</c:v>
                </c:pt>
                <c:pt idx="237">
                  <c:v>5/12/2025</c:v>
                </c:pt>
                <c:pt idx="238">
                  <c:v>8/12/2025</c:v>
                </c:pt>
                <c:pt idx="239">
                  <c:v>9/12/2025</c:v>
                </c:pt>
                <c:pt idx="240">
                  <c:v>10/12/2025</c:v>
                </c:pt>
                <c:pt idx="241">
                  <c:v>11/12/2025</c:v>
                </c:pt>
                <c:pt idx="242">
                  <c:v>12/12/2025</c:v>
                </c:pt>
                <c:pt idx="243">
                  <c:v>15/12/2025</c:v>
                </c:pt>
                <c:pt idx="244">
                  <c:v>16/12/2025</c:v>
                </c:pt>
                <c:pt idx="245">
                  <c:v>17/12/2025</c:v>
                </c:pt>
                <c:pt idx="246">
                  <c:v>18/12/2025</c:v>
                </c:pt>
                <c:pt idx="247">
                  <c:v>19/12/2025</c:v>
                </c:pt>
                <c:pt idx="248">
                  <c:v>22/12/2025</c:v>
                </c:pt>
                <c:pt idx="249">
                  <c:v>23/12/2025</c:v>
                </c:pt>
                <c:pt idx="250">
                  <c:v>24/12/2025</c:v>
                </c:pt>
                <c:pt idx="251">
                  <c:v>29/12/2025</c:v>
                </c:pt>
                <c:pt idx="252">
                  <c:v>30/12/2025</c:v>
                </c:pt>
                <c:pt idx="253">
                  <c:v>31/12/2025</c:v>
                </c:pt>
                <c:pt idx="254">
                  <c:v>2/01/2026</c:v>
                </c:pt>
                <c:pt idx="255">
                  <c:v>5/01/2026</c:v>
                </c:pt>
                <c:pt idx="256">
                  <c:v>6/01/2026</c:v>
                </c:pt>
                <c:pt idx="257">
                  <c:v>7/01/2026</c:v>
                </c:pt>
                <c:pt idx="258">
                  <c:v>8/01/2026</c:v>
                </c:pt>
                <c:pt idx="259">
                  <c:v>9/01/2026</c:v>
                </c:pt>
                <c:pt idx="260">
                  <c:v>12/01/2026</c:v>
                </c:pt>
                <c:pt idx="261">
                  <c:v>13/01/2026</c:v>
                </c:pt>
                <c:pt idx="262">
                  <c:v>14/01/2026</c:v>
                </c:pt>
                <c:pt idx="263">
                  <c:v>15/01/2026</c:v>
                </c:pt>
                <c:pt idx="264">
                  <c:v>16/01/2026</c:v>
                </c:pt>
              </c:strCache>
            </c:strRef>
          </c:cat>
          <c:val>
            <c:numRef>
              <c:f>Sheet2!$J$3:$J$268</c:f>
              <c:numCache>
                <c:formatCode>General</c:formatCode>
                <c:ptCount val="265"/>
                <c:pt idx="62">
                  <c:v>74.89</c:v>
                </c:pt>
                <c:pt idx="63">
                  <c:v>74.989999999999995</c:v>
                </c:pt>
                <c:pt idx="64">
                  <c:v>74.989999999999995</c:v>
                </c:pt>
                <c:pt idx="65">
                  <c:v>74.989999999999995</c:v>
                </c:pt>
                <c:pt idx="66">
                  <c:v>75.05</c:v>
                </c:pt>
                <c:pt idx="67">
                  <c:v>75.05</c:v>
                </c:pt>
                <c:pt idx="68">
                  <c:v>75.11</c:v>
                </c:pt>
                <c:pt idx="69">
                  <c:v>75.11</c:v>
                </c:pt>
                <c:pt idx="70">
                  <c:v>75.11</c:v>
                </c:pt>
                <c:pt idx="71">
                  <c:v>75.11</c:v>
                </c:pt>
                <c:pt idx="72">
                  <c:v>75.11</c:v>
                </c:pt>
                <c:pt idx="73">
                  <c:v>75.11</c:v>
                </c:pt>
                <c:pt idx="74">
                  <c:v>75.11</c:v>
                </c:pt>
                <c:pt idx="75">
                  <c:v>75.11</c:v>
                </c:pt>
                <c:pt idx="76">
                  <c:v>75.11</c:v>
                </c:pt>
                <c:pt idx="77">
                  <c:v>75.11</c:v>
                </c:pt>
                <c:pt idx="78">
                  <c:v>75.11</c:v>
                </c:pt>
                <c:pt idx="79">
                  <c:v>75.11</c:v>
                </c:pt>
                <c:pt idx="80">
                  <c:v>75.11</c:v>
                </c:pt>
                <c:pt idx="81">
                  <c:v>75.11</c:v>
                </c:pt>
                <c:pt idx="82">
                  <c:v>75.11</c:v>
                </c:pt>
                <c:pt idx="83">
                  <c:v>75.11</c:v>
                </c:pt>
                <c:pt idx="84">
                  <c:v>75.11</c:v>
                </c:pt>
                <c:pt idx="85">
                  <c:v>75.11</c:v>
                </c:pt>
                <c:pt idx="86">
                  <c:v>75.11</c:v>
                </c:pt>
                <c:pt idx="87">
                  <c:v>75.11</c:v>
                </c:pt>
                <c:pt idx="88">
                  <c:v>75.11</c:v>
                </c:pt>
                <c:pt idx="89">
                  <c:v>75.11</c:v>
                </c:pt>
                <c:pt idx="90">
                  <c:v>75.11</c:v>
                </c:pt>
                <c:pt idx="91">
                  <c:v>75.11</c:v>
                </c:pt>
                <c:pt idx="92">
                  <c:v>75.11</c:v>
                </c:pt>
                <c:pt idx="93">
                  <c:v>75.11</c:v>
                </c:pt>
                <c:pt idx="94">
                  <c:v>75.11</c:v>
                </c:pt>
                <c:pt idx="95">
                  <c:v>75.11</c:v>
                </c:pt>
                <c:pt idx="96">
                  <c:v>75.11</c:v>
                </c:pt>
                <c:pt idx="97">
                  <c:v>75.11</c:v>
                </c:pt>
                <c:pt idx="98">
                  <c:v>74.95</c:v>
                </c:pt>
                <c:pt idx="99">
                  <c:v>74.95</c:v>
                </c:pt>
                <c:pt idx="100">
                  <c:v>74.95</c:v>
                </c:pt>
                <c:pt idx="101">
                  <c:v>74.95</c:v>
                </c:pt>
                <c:pt idx="102">
                  <c:v>74.95</c:v>
                </c:pt>
                <c:pt idx="103">
                  <c:v>74.64</c:v>
                </c:pt>
                <c:pt idx="104">
                  <c:v>74.64</c:v>
                </c:pt>
                <c:pt idx="105">
                  <c:v>74.14</c:v>
                </c:pt>
                <c:pt idx="106">
                  <c:v>74.14</c:v>
                </c:pt>
                <c:pt idx="107">
                  <c:v>74.14</c:v>
                </c:pt>
                <c:pt idx="108">
                  <c:v>74.14</c:v>
                </c:pt>
                <c:pt idx="109">
                  <c:v>74.14</c:v>
                </c:pt>
                <c:pt idx="110">
                  <c:v>74.14</c:v>
                </c:pt>
                <c:pt idx="111">
                  <c:v>76.040000000000006</c:v>
                </c:pt>
                <c:pt idx="112">
                  <c:v>76.319999999999993</c:v>
                </c:pt>
                <c:pt idx="113">
                  <c:v>76.349999999999994</c:v>
                </c:pt>
                <c:pt idx="114">
                  <c:v>76.489999999999995</c:v>
                </c:pt>
                <c:pt idx="115">
                  <c:v>76.489999999999995</c:v>
                </c:pt>
                <c:pt idx="116">
                  <c:v>76.489999999999995</c:v>
                </c:pt>
                <c:pt idx="117">
                  <c:v>76.489999999999995</c:v>
                </c:pt>
                <c:pt idx="118">
                  <c:v>77</c:v>
                </c:pt>
                <c:pt idx="119">
                  <c:v>77</c:v>
                </c:pt>
                <c:pt idx="120">
                  <c:v>77</c:v>
                </c:pt>
                <c:pt idx="121">
                  <c:v>77</c:v>
                </c:pt>
                <c:pt idx="122">
                  <c:v>77</c:v>
                </c:pt>
                <c:pt idx="123">
                  <c:v>76.63</c:v>
                </c:pt>
                <c:pt idx="124">
                  <c:v>76.63</c:v>
                </c:pt>
                <c:pt idx="125">
                  <c:v>76.63</c:v>
                </c:pt>
                <c:pt idx="126">
                  <c:v>76.63</c:v>
                </c:pt>
                <c:pt idx="127">
                  <c:v>76.63</c:v>
                </c:pt>
                <c:pt idx="128">
                  <c:v>76.63</c:v>
                </c:pt>
                <c:pt idx="129">
                  <c:v>76.63</c:v>
                </c:pt>
                <c:pt idx="130">
                  <c:v>76.63</c:v>
                </c:pt>
                <c:pt idx="131">
                  <c:v>76.63</c:v>
                </c:pt>
                <c:pt idx="132">
                  <c:v>76.63</c:v>
                </c:pt>
                <c:pt idx="133">
                  <c:v>76.63</c:v>
                </c:pt>
                <c:pt idx="134">
                  <c:v>76.63</c:v>
                </c:pt>
                <c:pt idx="135">
                  <c:v>76.63</c:v>
                </c:pt>
                <c:pt idx="136">
                  <c:v>76.63</c:v>
                </c:pt>
                <c:pt idx="137">
                  <c:v>76.63</c:v>
                </c:pt>
                <c:pt idx="138">
                  <c:v>76.739999999999995</c:v>
                </c:pt>
                <c:pt idx="139">
                  <c:v>76.84</c:v>
                </c:pt>
                <c:pt idx="140">
                  <c:v>76.88</c:v>
                </c:pt>
                <c:pt idx="141">
                  <c:v>77</c:v>
                </c:pt>
                <c:pt idx="142">
                  <c:v>77</c:v>
                </c:pt>
                <c:pt idx="143">
                  <c:v>77</c:v>
                </c:pt>
                <c:pt idx="144">
                  <c:v>77</c:v>
                </c:pt>
                <c:pt idx="145">
                  <c:v>76.25</c:v>
                </c:pt>
                <c:pt idx="146">
                  <c:v>76.25</c:v>
                </c:pt>
                <c:pt idx="147">
                  <c:v>76.25</c:v>
                </c:pt>
                <c:pt idx="148">
                  <c:v>76.25</c:v>
                </c:pt>
                <c:pt idx="149">
                  <c:v>76.37</c:v>
                </c:pt>
                <c:pt idx="150">
                  <c:v>76.37</c:v>
                </c:pt>
                <c:pt idx="151">
                  <c:v>76.37</c:v>
                </c:pt>
                <c:pt idx="152">
                  <c:v>76.37</c:v>
                </c:pt>
                <c:pt idx="153">
                  <c:v>76.55</c:v>
                </c:pt>
                <c:pt idx="154">
                  <c:v>78.040000000000006</c:v>
                </c:pt>
                <c:pt idx="155">
                  <c:v>78.47</c:v>
                </c:pt>
                <c:pt idx="156">
                  <c:v>79.010000000000005</c:v>
                </c:pt>
                <c:pt idx="157">
                  <c:v>79.13</c:v>
                </c:pt>
                <c:pt idx="158">
                  <c:v>79.13</c:v>
                </c:pt>
                <c:pt idx="159">
                  <c:v>79.33</c:v>
                </c:pt>
                <c:pt idx="160">
                  <c:v>79.400000000000006</c:v>
                </c:pt>
                <c:pt idx="161">
                  <c:v>79.400000000000006</c:v>
                </c:pt>
                <c:pt idx="162">
                  <c:v>79.44</c:v>
                </c:pt>
                <c:pt idx="163">
                  <c:v>79.44</c:v>
                </c:pt>
                <c:pt idx="164">
                  <c:v>79.540000000000006</c:v>
                </c:pt>
                <c:pt idx="165">
                  <c:v>79.540000000000006</c:v>
                </c:pt>
                <c:pt idx="166">
                  <c:v>79.540000000000006</c:v>
                </c:pt>
                <c:pt idx="167">
                  <c:v>79.540000000000006</c:v>
                </c:pt>
                <c:pt idx="168">
                  <c:v>79.540000000000006</c:v>
                </c:pt>
                <c:pt idx="169">
                  <c:v>79.540000000000006</c:v>
                </c:pt>
                <c:pt idx="170">
                  <c:v>80.03</c:v>
                </c:pt>
                <c:pt idx="171">
                  <c:v>80.03</c:v>
                </c:pt>
                <c:pt idx="172">
                  <c:v>81.150000000000006</c:v>
                </c:pt>
                <c:pt idx="173">
                  <c:v>81.25</c:v>
                </c:pt>
                <c:pt idx="174">
                  <c:v>81.25</c:v>
                </c:pt>
                <c:pt idx="175">
                  <c:v>81.430000000000007</c:v>
                </c:pt>
                <c:pt idx="176">
                  <c:v>81.5</c:v>
                </c:pt>
                <c:pt idx="177">
                  <c:v>81.5</c:v>
                </c:pt>
                <c:pt idx="178">
                  <c:v>81.5</c:v>
                </c:pt>
                <c:pt idx="179">
                  <c:v>81.7</c:v>
                </c:pt>
                <c:pt idx="180">
                  <c:v>81.7</c:v>
                </c:pt>
                <c:pt idx="181">
                  <c:v>81.7</c:v>
                </c:pt>
                <c:pt idx="182">
                  <c:v>81.7</c:v>
                </c:pt>
                <c:pt idx="183">
                  <c:v>81.59</c:v>
                </c:pt>
                <c:pt idx="184">
                  <c:v>81.59</c:v>
                </c:pt>
                <c:pt idx="185">
                  <c:v>81.59</c:v>
                </c:pt>
                <c:pt idx="186">
                  <c:v>81.59</c:v>
                </c:pt>
                <c:pt idx="187">
                  <c:v>81.459999999999994</c:v>
                </c:pt>
                <c:pt idx="188">
                  <c:v>81.400000000000006</c:v>
                </c:pt>
                <c:pt idx="189">
                  <c:v>81.34</c:v>
                </c:pt>
                <c:pt idx="190">
                  <c:v>81.34</c:v>
                </c:pt>
                <c:pt idx="191">
                  <c:v>80.83</c:v>
                </c:pt>
                <c:pt idx="192">
                  <c:v>80.83</c:v>
                </c:pt>
                <c:pt idx="193">
                  <c:v>80.83</c:v>
                </c:pt>
                <c:pt idx="194">
                  <c:v>80.83</c:v>
                </c:pt>
                <c:pt idx="195">
                  <c:v>80.83</c:v>
                </c:pt>
                <c:pt idx="196">
                  <c:v>81.2</c:v>
                </c:pt>
                <c:pt idx="197">
                  <c:v>81.2</c:v>
                </c:pt>
                <c:pt idx="198">
                  <c:v>81.2</c:v>
                </c:pt>
                <c:pt idx="199">
                  <c:v>81.2</c:v>
                </c:pt>
                <c:pt idx="200">
                  <c:v>81.2</c:v>
                </c:pt>
                <c:pt idx="201">
                  <c:v>81.2</c:v>
                </c:pt>
                <c:pt idx="202">
                  <c:v>81.2</c:v>
                </c:pt>
                <c:pt idx="203">
                  <c:v>81.2</c:v>
                </c:pt>
                <c:pt idx="204">
                  <c:v>81.260000000000005</c:v>
                </c:pt>
                <c:pt idx="205">
                  <c:v>81.260000000000005</c:v>
                </c:pt>
                <c:pt idx="206">
                  <c:v>81.260000000000005</c:v>
                </c:pt>
                <c:pt idx="207">
                  <c:v>81.260000000000005</c:v>
                </c:pt>
                <c:pt idx="208">
                  <c:v>81.45</c:v>
                </c:pt>
                <c:pt idx="209">
                  <c:v>81.5</c:v>
                </c:pt>
                <c:pt idx="210">
                  <c:v>81.28</c:v>
                </c:pt>
                <c:pt idx="211">
                  <c:v>81.28</c:v>
                </c:pt>
                <c:pt idx="212">
                  <c:v>81.28</c:v>
                </c:pt>
                <c:pt idx="213">
                  <c:v>81.28</c:v>
                </c:pt>
                <c:pt idx="214">
                  <c:v>81.28</c:v>
                </c:pt>
                <c:pt idx="215">
                  <c:v>81.28</c:v>
                </c:pt>
                <c:pt idx="216">
                  <c:v>81.28</c:v>
                </c:pt>
                <c:pt idx="217">
                  <c:v>81.28</c:v>
                </c:pt>
                <c:pt idx="218">
                  <c:v>81.319999999999993</c:v>
                </c:pt>
                <c:pt idx="219">
                  <c:v>83</c:v>
                </c:pt>
                <c:pt idx="220">
                  <c:v>83</c:v>
                </c:pt>
                <c:pt idx="221">
                  <c:v>83.5</c:v>
                </c:pt>
                <c:pt idx="222">
                  <c:v>83.5</c:v>
                </c:pt>
                <c:pt idx="223">
                  <c:v>83.5</c:v>
                </c:pt>
                <c:pt idx="224">
                  <c:v>83.5</c:v>
                </c:pt>
                <c:pt idx="225">
                  <c:v>83.56</c:v>
                </c:pt>
                <c:pt idx="226">
                  <c:v>83.7</c:v>
                </c:pt>
                <c:pt idx="227">
                  <c:v>83.77</c:v>
                </c:pt>
                <c:pt idx="228">
                  <c:v>84</c:v>
                </c:pt>
                <c:pt idx="229">
                  <c:v>83.86</c:v>
                </c:pt>
                <c:pt idx="230">
                  <c:v>83.86</c:v>
                </c:pt>
                <c:pt idx="231">
                  <c:v>83.86</c:v>
                </c:pt>
                <c:pt idx="232">
                  <c:v>83.86</c:v>
                </c:pt>
                <c:pt idx="233">
                  <c:v>83.86</c:v>
                </c:pt>
                <c:pt idx="234">
                  <c:v>83.86</c:v>
                </c:pt>
                <c:pt idx="235">
                  <c:v>83.86</c:v>
                </c:pt>
                <c:pt idx="236">
                  <c:v>83.86</c:v>
                </c:pt>
                <c:pt idx="237">
                  <c:v>83.5</c:v>
                </c:pt>
                <c:pt idx="238">
                  <c:v>83</c:v>
                </c:pt>
                <c:pt idx="239">
                  <c:v>82</c:v>
                </c:pt>
                <c:pt idx="240">
                  <c:v>82</c:v>
                </c:pt>
                <c:pt idx="241">
                  <c:v>82</c:v>
                </c:pt>
                <c:pt idx="242">
                  <c:v>81.900000000000006</c:v>
                </c:pt>
                <c:pt idx="243">
                  <c:v>81.900000000000006</c:v>
                </c:pt>
                <c:pt idx="244">
                  <c:v>82.09</c:v>
                </c:pt>
                <c:pt idx="245">
                  <c:v>82.09</c:v>
                </c:pt>
                <c:pt idx="246">
                  <c:v>82.09</c:v>
                </c:pt>
                <c:pt idx="247">
                  <c:v>82.09</c:v>
                </c:pt>
                <c:pt idx="248">
                  <c:v>82.09</c:v>
                </c:pt>
                <c:pt idx="249">
                  <c:v>82.09</c:v>
                </c:pt>
                <c:pt idx="250">
                  <c:v>82.09</c:v>
                </c:pt>
                <c:pt idx="251">
                  <c:v>82.02</c:v>
                </c:pt>
                <c:pt idx="252">
                  <c:v>82.02</c:v>
                </c:pt>
                <c:pt idx="253">
                  <c:v>82.02</c:v>
                </c:pt>
                <c:pt idx="254">
                  <c:v>81.650000000000006</c:v>
                </c:pt>
                <c:pt idx="255">
                  <c:v>81.73</c:v>
                </c:pt>
                <c:pt idx="256">
                  <c:v>81.599999999999994</c:v>
                </c:pt>
                <c:pt idx="257">
                  <c:v>81.599999999999994</c:v>
                </c:pt>
                <c:pt idx="258">
                  <c:v>81.25</c:v>
                </c:pt>
                <c:pt idx="259">
                  <c:v>80.790000000000006</c:v>
                </c:pt>
                <c:pt idx="260">
                  <c:v>80.53</c:v>
                </c:pt>
                <c:pt idx="261">
                  <c:v>80.53</c:v>
                </c:pt>
                <c:pt idx="262">
                  <c:v>80.53</c:v>
                </c:pt>
                <c:pt idx="263">
                  <c:v>81.25</c:v>
                </c:pt>
                <c:pt idx="264">
                  <c:v>81.19</c:v>
                </c:pt>
              </c:numCache>
            </c:numRef>
          </c:val>
          <c:smooth val="0"/>
          <c:extLst>
            <c:ext xmlns:c16="http://schemas.microsoft.com/office/drawing/2014/chart" uri="{C3380CC4-5D6E-409C-BE32-E72D297353CC}">
              <c16:uniqueId val="{0000000B-B2BE-497B-A9F8-16B0CE72B497}"/>
            </c:ext>
          </c:extLst>
        </c:ser>
        <c:dLbls>
          <c:showLegendKey val="0"/>
          <c:showVal val="0"/>
          <c:showCatName val="0"/>
          <c:showSerName val="0"/>
          <c:showPercent val="0"/>
          <c:showBubbleSize val="0"/>
        </c:dLbls>
        <c:smooth val="0"/>
        <c:axId val="1855083568"/>
        <c:axId val="1855083088"/>
      </c:lineChart>
      <c:dateAx>
        <c:axId val="1855083568"/>
        <c:scaling>
          <c:orientation val="minMax"/>
        </c:scaling>
        <c:delete val="0"/>
        <c:axPos val="b"/>
        <c:numFmt formatCode="[$-C09]dd\-mmm\-yy;@" sourceLinked="0"/>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855083088"/>
        <c:crosses val="autoZero"/>
        <c:auto val="0"/>
        <c:lblOffset val="100"/>
        <c:baseTimeUnit val="days"/>
        <c:majorUnit val="20"/>
        <c:minorUnit val="1"/>
      </c:dateAx>
      <c:valAx>
        <c:axId val="1855083088"/>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85508356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4F81BD"/>
      </a:solidFill>
    </a:ln>
    <a:effectLst/>
  </c:spPr>
  <c:txPr>
    <a:bodyPr/>
    <a:lstStyle/>
    <a:p>
      <a:pPr>
        <a:defRPr sz="2800">
          <a:latin typeface="Roboto Condensed Regular (Body)"/>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[Open NEM data.xlsx]State spot price chart data!PivotTable1</c:name>
    <c:fmtId val="26"/>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Roboto Condensed Light (Headings)"/>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'State spot price chart data'!$B$1:$B$2</c:f>
              <c:strCache>
                <c:ptCount val="1"/>
                <c:pt idx="0">
                  <c:v>NSW</c:v>
                </c:pt>
              </c:strCache>
            </c:strRef>
          </c:tx>
          <c:spPr>
            <a:ln w="28575" cap="rnd">
              <a:solidFill>
                <a:schemeClr val="accent1"/>
              </a:solidFill>
              <a:round/>
            </a:ln>
            <a:effectLst/>
          </c:spPr>
          <c:marker>
            <c:symbol val="none"/>
          </c:marker>
          <c:cat>
            <c:strRef>
              <c:f>'State spot price chart data'!$A$3:$A$15</c:f>
              <c:strCache>
                <c:ptCount val="12"/>
                <c:pt idx="0">
                  <c:v>1/01/2025</c:v>
                </c:pt>
                <c:pt idx="1">
                  <c:v>1/02/2025</c:v>
                </c:pt>
                <c:pt idx="2">
                  <c:v>1/03/2025</c:v>
                </c:pt>
                <c:pt idx="3">
                  <c:v>1/04/2025</c:v>
                </c:pt>
                <c:pt idx="4">
                  <c:v>1/05/2025</c:v>
                </c:pt>
                <c:pt idx="5">
                  <c:v>1/06/2025</c:v>
                </c:pt>
                <c:pt idx="6">
                  <c:v>1/07/2025</c:v>
                </c:pt>
                <c:pt idx="7">
                  <c:v>1/08/2025</c:v>
                </c:pt>
                <c:pt idx="8">
                  <c:v>1/09/2025</c:v>
                </c:pt>
                <c:pt idx="9">
                  <c:v>1/10/2025</c:v>
                </c:pt>
                <c:pt idx="10">
                  <c:v>1/11/2025</c:v>
                </c:pt>
                <c:pt idx="11">
                  <c:v>1/12/2025</c:v>
                </c:pt>
              </c:strCache>
            </c:strRef>
          </c:cat>
          <c:val>
            <c:numRef>
              <c:f>'State spot price chart data'!$B$3:$B$15</c:f>
              <c:numCache>
                <c:formatCode>General</c:formatCode>
                <c:ptCount val="12"/>
                <c:pt idx="0">
                  <c:v>93.23</c:v>
                </c:pt>
                <c:pt idx="1">
                  <c:v>102.19</c:v>
                </c:pt>
                <c:pt idx="2">
                  <c:v>100.63</c:v>
                </c:pt>
                <c:pt idx="3">
                  <c:v>114.71</c:v>
                </c:pt>
                <c:pt idx="4">
                  <c:v>134.41</c:v>
                </c:pt>
                <c:pt idx="5">
                  <c:v>303.48</c:v>
                </c:pt>
                <c:pt idx="6">
                  <c:v>104.81</c:v>
                </c:pt>
                <c:pt idx="7">
                  <c:v>112.78</c:v>
                </c:pt>
                <c:pt idx="8">
                  <c:v>84.13</c:v>
                </c:pt>
                <c:pt idx="9">
                  <c:v>87.81</c:v>
                </c:pt>
                <c:pt idx="10">
                  <c:v>89.29</c:v>
                </c:pt>
                <c:pt idx="11">
                  <c:v>88.69</c:v>
                </c:pt>
              </c:numCache>
            </c:numRef>
          </c:val>
          <c:smooth val="0"/>
          <c:extLst>
            <c:ext xmlns:c16="http://schemas.microsoft.com/office/drawing/2014/chart" uri="{C3380CC4-5D6E-409C-BE32-E72D297353CC}">
              <c16:uniqueId val="{00000000-79C7-4EB1-9402-2AD64A2F6B19}"/>
            </c:ext>
          </c:extLst>
        </c:ser>
        <c:ser>
          <c:idx val="1"/>
          <c:order val="1"/>
          <c:tx>
            <c:strRef>
              <c:f>'State spot price chart data'!$C$1:$C$2</c:f>
              <c:strCache>
                <c:ptCount val="1"/>
                <c:pt idx="0">
                  <c:v>QLD</c:v>
                </c:pt>
              </c:strCache>
            </c:strRef>
          </c:tx>
          <c:spPr>
            <a:ln w="28575" cap="rnd">
              <a:solidFill>
                <a:schemeClr val="accent2"/>
              </a:solidFill>
              <a:round/>
            </a:ln>
            <a:effectLst/>
          </c:spPr>
          <c:marker>
            <c:symbol val="none"/>
          </c:marker>
          <c:cat>
            <c:strRef>
              <c:f>'State spot price chart data'!$A$3:$A$15</c:f>
              <c:strCache>
                <c:ptCount val="12"/>
                <c:pt idx="0">
                  <c:v>1/01/2025</c:v>
                </c:pt>
                <c:pt idx="1">
                  <c:v>1/02/2025</c:v>
                </c:pt>
                <c:pt idx="2">
                  <c:v>1/03/2025</c:v>
                </c:pt>
                <c:pt idx="3">
                  <c:v>1/04/2025</c:v>
                </c:pt>
                <c:pt idx="4">
                  <c:v>1/05/2025</c:v>
                </c:pt>
                <c:pt idx="5">
                  <c:v>1/06/2025</c:v>
                </c:pt>
                <c:pt idx="6">
                  <c:v>1/07/2025</c:v>
                </c:pt>
                <c:pt idx="7">
                  <c:v>1/08/2025</c:v>
                </c:pt>
                <c:pt idx="8">
                  <c:v>1/09/2025</c:v>
                </c:pt>
                <c:pt idx="9">
                  <c:v>1/10/2025</c:v>
                </c:pt>
                <c:pt idx="10">
                  <c:v>1/11/2025</c:v>
                </c:pt>
                <c:pt idx="11">
                  <c:v>1/12/2025</c:v>
                </c:pt>
              </c:strCache>
            </c:strRef>
          </c:cat>
          <c:val>
            <c:numRef>
              <c:f>'State spot price chart data'!$C$3:$C$15</c:f>
              <c:numCache>
                <c:formatCode>General</c:formatCode>
                <c:ptCount val="12"/>
                <c:pt idx="0">
                  <c:v>142.43</c:v>
                </c:pt>
                <c:pt idx="1">
                  <c:v>82.21</c:v>
                </c:pt>
                <c:pt idx="2">
                  <c:v>84.73</c:v>
                </c:pt>
                <c:pt idx="3">
                  <c:v>109.8</c:v>
                </c:pt>
                <c:pt idx="4">
                  <c:v>104.21</c:v>
                </c:pt>
                <c:pt idx="5">
                  <c:v>201.4</c:v>
                </c:pt>
                <c:pt idx="6">
                  <c:v>92.28</c:v>
                </c:pt>
                <c:pt idx="7">
                  <c:v>90.79</c:v>
                </c:pt>
                <c:pt idx="8">
                  <c:v>64.709999999999994</c:v>
                </c:pt>
                <c:pt idx="9">
                  <c:v>65.17</c:v>
                </c:pt>
                <c:pt idx="10">
                  <c:v>71.56</c:v>
                </c:pt>
                <c:pt idx="11">
                  <c:v>61.69</c:v>
                </c:pt>
              </c:numCache>
            </c:numRef>
          </c:val>
          <c:smooth val="0"/>
          <c:extLst>
            <c:ext xmlns:c16="http://schemas.microsoft.com/office/drawing/2014/chart" uri="{C3380CC4-5D6E-409C-BE32-E72D297353CC}">
              <c16:uniqueId val="{00000001-79C7-4EB1-9402-2AD64A2F6B19}"/>
            </c:ext>
          </c:extLst>
        </c:ser>
        <c:ser>
          <c:idx val="2"/>
          <c:order val="2"/>
          <c:tx>
            <c:strRef>
              <c:f>'State spot price chart data'!$D$1:$D$2</c:f>
              <c:strCache>
                <c:ptCount val="1"/>
                <c:pt idx="0">
                  <c:v>SA</c:v>
                </c:pt>
              </c:strCache>
            </c:strRef>
          </c:tx>
          <c:spPr>
            <a:ln w="28575" cap="rnd">
              <a:solidFill>
                <a:schemeClr val="accent3"/>
              </a:solidFill>
              <a:round/>
            </a:ln>
            <a:effectLst/>
          </c:spPr>
          <c:marker>
            <c:symbol val="none"/>
          </c:marker>
          <c:cat>
            <c:strRef>
              <c:f>'State spot price chart data'!$A$3:$A$15</c:f>
              <c:strCache>
                <c:ptCount val="12"/>
                <c:pt idx="0">
                  <c:v>1/01/2025</c:v>
                </c:pt>
                <c:pt idx="1">
                  <c:v>1/02/2025</c:v>
                </c:pt>
                <c:pt idx="2">
                  <c:v>1/03/2025</c:v>
                </c:pt>
                <c:pt idx="3">
                  <c:v>1/04/2025</c:v>
                </c:pt>
                <c:pt idx="4">
                  <c:v>1/05/2025</c:v>
                </c:pt>
                <c:pt idx="5">
                  <c:v>1/06/2025</c:v>
                </c:pt>
                <c:pt idx="6">
                  <c:v>1/07/2025</c:v>
                </c:pt>
                <c:pt idx="7">
                  <c:v>1/08/2025</c:v>
                </c:pt>
                <c:pt idx="8">
                  <c:v>1/09/2025</c:v>
                </c:pt>
                <c:pt idx="9">
                  <c:v>1/10/2025</c:v>
                </c:pt>
                <c:pt idx="10">
                  <c:v>1/11/2025</c:v>
                </c:pt>
                <c:pt idx="11">
                  <c:v>1/12/2025</c:v>
                </c:pt>
              </c:strCache>
            </c:strRef>
          </c:cat>
          <c:val>
            <c:numRef>
              <c:f>'State spot price chart data'!$D$3:$D$15</c:f>
              <c:numCache>
                <c:formatCode>General</c:formatCode>
                <c:ptCount val="12"/>
                <c:pt idx="0">
                  <c:v>72.290000000000006</c:v>
                </c:pt>
                <c:pt idx="1">
                  <c:v>150.43</c:v>
                </c:pt>
                <c:pt idx="2">
                  <c:v>80.39</c:v>
                </c:pt>
                <c:pt idx="3">
                  <c:v>104.2</c:v>
                </c:pt>
                <c:pt idx="4">
                  <c:v>95.27</c:v>
                </c:pt>
                <c:pt idx="5">
                  <c:v>285.8</c:v>
                </c:pt>
                <c:pt idx="6">
                  <c:v>191.68</c:v>
                </c:pt>
                <c:pt idx="7">
                  <c:v>98.37</c:v>
                </c:pt>
                <c:pt idx="8">
                  <c:v>76.03</c:v>
                </c:pt>
                <c:pt idx="9">
                  <c:v>69</c:v>
                </c:pt>
                <c:pt idx="10">
                  <c:v>47.22</c:v>
                </c:pt>
                <c:pt idx="11">
                  <c:v>60.58</c:v>
                </c:pt>
              </c:numCache>
            </c:numRef>
          </c:val>
          <c:smooth val="0"/>
          <c:extLst>
            <c:ext xmlns:c16="http://schemas.microsoft.com/office/drawing/2014/chart" uri="{C3380CC4-5D6E-409C-BE32-E72D297353CC}">
              <c16:uniqueId val="{00000002-79C7-4EB1-9402-2AD64A2F6B19}"/>
            </c:ext>
          </c:extLst>
        </c:ser>
        <c:ser>
          <c:idx val="3"/>
          <c:order val="3"/>
          <c:tx>
            <c:strRef>
              <c:f>'State spot price chart data'!$E$1:$E$2</c:f>
              <c:strCache>
                <c:ptCount val="1"/>
                <c:pt idx="0">
                  <c:v>VIC</c:v>
                </c:pt>
              </c:strCache>
            </c:strRef>
          </c:tx>
          <c:spPr>
            <a:ln w="28575" cap="rnd">
              <a:solidFill>
                <a:schemeClr val="accent4"/>
              </a:solidFill>
              <a:round/>
            </a:ln>
            <a:effectLst/>
          </c:spPr>
          <c:marker>
            <c:symbol val="none"/>
          </c:marker>
          <c:cat>
            <c:strRef>
              <c:f>'State spot price chart data'!$A$3:$A$15</c:f>
              <c:strCache>
                <c:ptCount val="12"/>
                <c:pt idx="0">
                  <c:v>1/01/2025</c:v>
                </c:pt>
                <c:pt idx="1">
                  <c:v>1/02/2025</c:v>
                </c:pt>
                <c:pt idx="2">
                  <c:v>1/03/2025</c:v>
                </c:pt>
                <c:pt idx="3">
                  <c:v>1/04/2025</c:v>
                </c:pt>
                <c:pt idx="4">
                  <c:v>1/05/2025</c:v>
                </c:pt>
                <c:pt idx="5">
                  <c:v>1/06/2025</c:v>
                </c:pt>
                <c:pt idx="6">
                  <c:v>1/07/2025</c:v>
                </c:pt>
                <c:pt idx="7">
                  <c:v>1/08/2025</c:v>
                </c:pt>
                <c:pt idx="8">
                  <c:v>1/09/2025</c:v>
                </c:pt>
                <c:pt idx="9">
                  <c:v>1/10/2025</c:v>
                </c:pt>
                <c:pt idx="10">
                  <c:v>1/11/2025</c:v>
                </c:pt>
                <c:pt idx="11">
                  <c:v>1/12/2025</c:v>
                </c:pt>
              </c:strCache>
            </c:strRef>
          </c:cat>
          <c:val>
            <c:numRef>
              <c:f>'State spot price chart data'!$E$3:$E$15</c:f>
              <c:numCache>
                <c:formatCode>General</c:formatCode>
                <c:ptCount val="12"/>
                <c:pt idx="0">
                  <c:v>62.67</c:v>
                </c:pt>
                <c:pt idx="1">
                  <c:v>89.14</c:v>
                </c:pt>
                <c:pt idx="2">
                  <c:v>71.239999999999995</c:v>
                </c:pt>
                <c:pt idx="3">
                  <c:v>83.68</c:v>
                </c:pt>
                <c:pt idx="4">
                  <c:v>88.73</c:v>
                </c:pt>
                <c:pt idx="5">
                  <c:v>315.60000000000002</c:v>
                </c:pt>
                <c:pt idx="6">
                  <c:v>91.03</c:v>
                </c:pt>
                <c:pt idx="7">
                  <c:v>104.88</c:v>
                </c:pt>
                <c:pt idx="8">
                  <c:v>67.28</c:v>
                </c:pt>
                <c:pt idx="9">
                  <c:v>59.81</c:v>
                </c:pt>
                <c:pt idx="10">
                  <c:v>37.54</c:v>
                </c:pt>
                <c:pt idx="11">
                  <c:v>39.53</c:v>
                </c:pt>
              </c:numCache>
            </c:numRef>
          </c:val>
          <c:smooth val="0"/>
          <c:extLst>
            <c:ext xmlns:c16="http://schemas.microsoft.com/office/drawing/2014/chart" uri="{C3380CC4-5D6E-409C-BE32-E72D297353CC}">
              <c16:uniqueId val="{00000003-79C7-4EB1-9402-2AD64A2F6B19}"/>
            </c:ext>
          </c:extLst>
        </c:ser>
        <c:dLbls>
          <c:showLegendKey val="0"/>
          <c:showVal val="0"/>
          <c:showCatName val="0"/>
          <c:showSerName val="0"/>
          <c:showPercent val="0"/>
          <c:showBubbleSize val="0"/>
        </c:dLbls>
        <c:smooth val="0"/>
        <c:axId val="1675217280"/>
        <c:axId val="1675216800"/>
      </c:lineChart>
      <c:catAx>
        <c:axId val="167521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75216800"/>
        <c:crosses val="autoZero"/>
        <c:auto val="1"/>
        <c:lblAlgn val="ctr"/>
        <c:lblOffset val="100"/>
        <c:noMultiLvlLbl val="0"/>
      </c:catAx>
      <c:valAx>
        <c:axId val="167521680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7521728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accent1"/>
      </a:solidFill>
    </a:ln>
    <a:effectLst/>
  </c:spPr>
  <c:txPr>
    <a:bodyPr/>
    <a:lstStyle/>
    <a:p>
      <a:pPr>
        <a:defRPr>
          <a:latin typeface="+mn-lt"/>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553BFE5B-7782-40A3-8A14-3868EDB51E2B}" type="datetimeFigureOut">
              <a:rPr lang="en-AU" smtClean="0"/>
              <a:t>2/02/2026</a:t>
            </a:fld>
            <a:endParaRPr lang="en-AU"/>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C943867B-1312-47D2-BDF3-357541613669}" type="slidenum">
              <a:rPr lang="en-AU" smtClean="0"/>
              <a:t>‹#›</a:t>
            </a:fld>
            <a:endParaRPr lang="en-AU"/>
          </a:p>
        </p:txBody>
      </p:sp>
    </p:spTree>
    <p:extLst>
      <p:ext uri="{BB962C8B-B14F-4D97-AF65-F5344CB8AC3E}">
        <p14:creationId xmlns:p14="http://schemas.microsoft.com/office/powerpoint/2010/main" val="4203658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40A6E-881B-DDA3-F54A-76BAAEC885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52BC3F-A8CB-802E-A73B-096C85B241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66883C-ADF8-521A-661E-A1537B4636F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5221A5A-2078-CA3C-1821-072A30986868}"/>
              </a:ext>
            </a:extLst>
          </p:cNvPr>
          <p:cNvSpPr>
            <a:spLocks noGrp="1"/>
          </p:cNvSpPr>
          <p:nvPr>
            <p:ph type="sldNum" sz="quarter" idx="5"/>
          </p:nvPr>
        </p:nvSpPr>
        <p:spPr/>
        <p:txBody>
          <a:bodyPr/>
          <a:lstStyle/>
          <a:p>
            <a:fld id="{C943867B-1312-47D2-BDF3-357541613669}" type="slidenum">
              <a:rPr lang="en-AU" smtClean="0"/>
              <a:t>5</a:t>
            </a:fld>
            <a:endParaRPr lang="en-AU"/>
          </a:p>
        </p:txBody>
      </p:sp>
    </p:spTree>
    <p:extLst>
      <p:ext uri="{BB962C8B-B14F-4D97-AF65-F5344CB8AC3E}">
        <p14:creationId xmlns:p14="http://schemas.microsoft.com/office/powerpoint/2010/main" val="2508322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943867B-1312-47D2-BDF3-357541613669}" type="slidenum">
              <a:rPr lang="en-AU" smtClean="0"/>
              <a:t>6</a:t>
            </a:fld>
            <a:endParaRPr lang="en-AU"/>
          </a:p>
        </p:txBody>
      </p:sp>
    </p:spTree>
    <p:extLst>
      <p:ext uri="{BB962C8B-B14F-4D97-AF65-F5344CB8AC3E}">
        <p14:creationId xmlns:p14="http://schemas.microsoft.com/office/powerpoint/2010/main" val="4292272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943867B-1312-47D2-BDF3-357541613669}" type="slidenum">
              <a:rPr lang="en-AU" smtClean="0"/>
              <a:t>8</a:t>
            </a:fld>
            <a:endParaRPr lang="en-AU"/>
          </a:p>
        </p:txBody>
      </p:sp>
    </p:spTree>
    <p:extLst>
      <p:ext uri="{BB962C8B-B14F-4D97-AF65-F5344CB8AC3E}">
        <p14:creationId xmlns:p14="http://schemas.microsoft.com/office/powerpoint/2010/main" val="1074031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943867B-1312-47D2-BDF3-357541613669}" type="slidenum">
              <a:rPr lang="en-AU" smtClean="0"/>
              <a:t>10</a:t>
            </a:fld>
            <a:endParaRPr lang="en-AU"/>
          </a:p>
        </p:txBody>
      </p:sp>
    </p:spTree>
    <p:extLst>
      <p:ext uri="{BB962C8B-B14F-4D97-AF65-F5344CB8AC3E}">
        <p14:creationId xmlns:p14="http://schemas.microsoft.com/office/powerpoint/2010/main" val="3712293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943867B-1312-47D2-BDF3-357541613669}" type="slidenum">
              <a:rPr lang="en-AU" smtClean="0"/>
              <a:t>11</a:t>
            </a:fld>
            <a:endParaRPr lang="en-AU"/>
          </a:p>
        </p:txBody>
      </p:sp>
    </p:spTree>
    <p:extLst>
      <p:ext uri="{BB962C8B-B14F-4D97-AF65-F5344CB8AC3E}">
        <p14:creationId xmlns:p14="http://schemas.microsoft.com/office/powerpoint/2010/main" val="1135104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89C80-84CC-E82D-7B63-098A276591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E4F697-5449-95FF-0C77-C795269432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C7F93F-45A9-EA9A-C69D-44EB7A54D6D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B29EA8D-FEA9-7992-F748-B8F8217E0F42}"/>
              </a:ext>
            </a:extLst>
          </p:cNvPr>
          <p:cNvSpPr>
            <a:spLocks noGrp="1"/>
          </p:cNvSpPr>
          <p:nvPr>
            <p:ph type="sldNum" sz="quarter" idx="5"/>
          </p:nvPr>
        </p:nvSpPr>
        <p:spPr/>
        <p:txBody>
          <a:bodyPr/>
          <a:lstStyle/>
          <a:p>
            <a:fld id="{C943867B-1312-47D2-BDF3-357541613669}" type="slidenum">
              <a:rPr lang="en-AU" smtClean="0"/>
              <a:t>12</a:t>
            </a:fld>
            <a:endParaRPr lang="en-AU"/>
          </a:p>
        </p:txBody>
      </p:sp>
    </p:spTree>
    <p:extLst>
      <p:ext uri="{BB962C8B-B14F-4D97-AF65-F5344CB8AC3E}">
        <p14:creationId xmlns:p14="http://schemas.microsoft.com/office/powerpoint/2010/main" val="595147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47" name="Picture Placeholder 2"/>
          <p:cNvSpPr>
            <a:spLocks noGrp="1"/>
          </p:cNvSpPr>
          <p:nvPr>
            <p:ph type="pic" idx="21"/>
          </p:nvPr>
        </p:nvSpPr>
        <p:spPr>
          <a:xfrm>
            <a:off x="0" y="-2618601"/>
            <a:ext cx="18288000" cy="15524201"/>
          </a:xfrm>
          <a:prstGeom prst="rect">
            <a:avLst/>
          </a:prstGeom>
        </p:spPr>
        <p:txBody>
          <a:bodyPr lIns="91439" rIns="91439"/>
          <a:lstStyle/>
          <a:p>
            <a:endParaRP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4951159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wattclarity.com.au/articles/2025/11/24-gw-in-24-months-a-race-against-time-for-the-nem/"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21" Type="http://schemas.openxmlformats.org/officeDocument/2006/relationships/image" Target="../media/image30.svg"/><Relationship Id="rId7" Type="http://schemas.openxmlformats.org/officeDocument/2006/relationships/image" Target="../media/image16.svg"/><Relationship Id="rId12" Type="http://schemas.openxmlformats.org/officeDocument/2006/relationships/image" Target="../media/image21.svg"/><Relationship Id="rId17" Type="http://schemas.openxmlformats.org/officeDocument/2006/relationships/image" Target="../media/image26.svg"/><Relationship Id="rId2" Type="http://schemas.openxmlformats.org/officeDocument/2006/relationships/image" Target="../media/image11.jpe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svg"/><Relationship Id="rId15" Type="http://schemas.openxmlformats.org/officeDocument/2006/relationships/image" Target="../media/image24.svg"/><Relationship Id="rId10" Type="http://schemas.openxmlformats.org/officeDocument/2006/relationships/image" Target="../media/image19.svg"/><Relationship Id="rId19" Type="http://schemas.openxmlformats.org/officeDocument/2006/relationships/image" Target="../media/image28.sv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34.png"/><Relationship Id="rId18" Type="http://schemas.openxmlformats.org/officeDocument/2006/relationships/image" Target="../media/image39.svg"/><Relationship Id="rId3" Type="http://schemas.openxmlformats.org/officeDocument/2006/relationships/image" Target="../media/image12.png"/><Relationship Id="rId7" Type="http://schemas.openxmlformats.org/officeDocument/2006/relationships/image" Target="../media/image16.svg"/><Relationship Id="rId12" Type="http://schemas.openxmlformats.org/officeDocument/2006/relationships/image" Target="../media/image22.png"/><Relationship Id="rId17" Type="http://schemas.openxmlformats.org/officeDocument/2006/relationships/image" Target="../media/image38.png"/><Relationship Id="rId2" Type="http://schemas.openxmlformats.org/officeDocument/2006/relationships/image" Target="../media/image31.jpeg"/><Relationship Id="rId16" Type="http://schemas.openxmlformats.org/officeDocument/2006/relationships/image" Target="../media/image37.svg"/><Relationship Id="rId20" Type="http://schemas.openxmlformats.org/officeDocument/2006/relationships/image" Target="../media/image41.sv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33.png"/><Relationship Id="rId5" Type="http://schemas.openxmlformats.org/officeDocument/2006/relationships/image" Target="../media/image32.svg"/><Relationship Id="rId15" Type="http://schemas.openxmlformats.org/officeDocument/2006/relationships/image" Target="../media/image36.png"/><Relationship Id="rId10" Type="http://schemas.openxmlformats.org/officeDocument/2006/relationships/image" Target="../media/image19.svg"/><Relationship Id="rId19" Type="http://schemas.openxmlformats.org/officeDocument/2006/relationships/image" Target="../media/image40.pn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35.svg"/></Relationships>
</file>

<file path=ppt/slides/_rels/slide17.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46.png"/><Relationship Id="rId18" Type="http://schemas.openxmlformats.org/officeDocument/2006/relationships/image" Target="../media/image51.svg"/><Relationship Id="rId3" Type="http://schemas.openxmlformats.org/officeDocument/2006/relationships/image" Target="../media/image43.png"/><Relationship Id="rId7" Type="http://schemas.openxmlformats.org/officeDocument/2006/relationships/image" Target="../media/image13.png"/><Relationship Id="rId12" Type="http://schemas.openxmlformats.org/officeDocument/2006/relationships/image" Target="../media/image33.png"/><Relationship Id="rId17" Type="http://schemas.openxmlformats.org/officeDocument/2006/relationships/image" Target="../media/image50.png"/><Relationship Id="rId2" Type="http://schemas.openxmlformats.org/officeDocument/2006/relationships/image" Target="../media/image42.jpeg"/><Relationship Id="rId16" Type="http://schemas.openxmlformats.org/officeDocument/2006/relationships/image" Target="../media/image49.svg"/><Relationship Id="rId20" Type="http://schemas.openxmlformats.org/officeDocument/2006/relationships/image" Target="../media/image53.sv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2.png"/><Relationship Id="rId5" Type="http://schemas.openxmlformats.org/officeDocument/2006/relationships/image" Target="../media/image45.jpeg"/><Relationship Id="rId15" Type="http://schemas.openxmlformats.org/officeDocument/2006/relationships/image" Target="../media/image48.png"/><Relationship Id="rId10" Type="http://schemas.openxmlformats.org/officeDocument/2006/relationships/image" Target="../media/image19.svg"/><Relationship Id="rId19" Type="http://schemas.openxmlformats.org/officeDocument/2006/relationships/image" Target="../media/image52.png"/><Relationship Id="rId4" Type="http://schemas.openxmlformats.org/officeDocument/2006/relationships/image" Target="../media/image44.svg"/><Relationship Id="rId9" Type="http://schemas.openxmlformats.org/officeDocument/2006/relationships/image" Target="../media/image18.svg"/><Relationship Id="rId14" Type="http://schemas.openxmlformats.org/officeDocument/2006/relationships/image" Target="../media/image47.svg"/></Relationships>
</file>

<file path=ppt/slides/_rels/slide18.xml.rels><?xml version="1.0" encoding="UTF-8" standalone="yes"?>
<Relationships xmlns="http://schemas.openxmlformats.org/package/2006/relationships"><Relationship Id="rId8" Type="http://schemas.openxmlformats.org/officeDocument/2006/relationships/hyperlink" Target="https://wattclarity.com.au/articles/2025/11/24-gw-in-24-months-a-race-against-time-for-the-nem/" TargetMode="External"/><Relationship Id="rId3" Type="http://schemas.openxmlformats.org/officeDocument/2006/relationships/hyperlink" Target="https://asxenergy.com.au/futures_au" TargetMode="External"/><Relationship Id="rId7" Type="http://schemas.openxmlformats.org/officeDocument/2006/relationships/hyperlink" Target="https://consult.dcceew.gov.au/solar-sharer-offer" TargetMode="External"/><Relationship Id="rId2" Type="http://schemas.openxmlformats.org/officeDocument/2006/relationships/hyperlink" Target="https://explore.openelectricity.org.au/energy/nem/?range=7d&amp;interval=30m&amp;view=discrete-time&amp;group=Detailed" TargetMode="External"/><Relationship Id="rId1" Type="http://schemas.openxmlformats.org/officeDocument/2006/relationships/slideLayout" Target="../slideLayouts/slideLayout7.xml"/><Relationship Id="rId6" Type="http://schemas.openxmlformats.org/officeDocument/2006/relationships/hyperlink" Target="https://cer.gov.au/markets/reports-and-data/quarterly-carbon-market-reports/quarterly-carbon-market-report-september-quarter-2025" TargetMode="External"/><Relationship Id="rId5" Type="http://schemas.openxmlformats.org/officeDocument/2006/relationships/hyperlink" Target="https://www.aemo.com.au/energy-systems/major-publications/quarterly-energy-dynamics-qed" TargetMode="External"/><Relationship Id="rId10" Type="http://schemas.openxmlformats.org/officeDocument/2006/relationships/image" Target="../media/image4.png"/><Relationship Id="rId4" Type="http://schemas.openxmlformats.org/officeDocument/2006/relationships/hyperlink" Target="https://www.accc.gov.au/about-us/publications/serial-publications/gas-inquiry-2017-30-reports/gas-inquiry-december-2025-interim-report" TargetMode="External"/><Relationship Id="rId9" Type="http://schemas.openxmlformats.org/officeDocument/2006/relationships/hyperlink" Target="https://www.aer.gov.au/industry/registers/charts/gas-market-pric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2" name="Picture Placeholder 2"/>
          <p:cNvPicPr>
            <a:picLocks noGrp="1" noChangeAspect="1"/>
          </p:cNvPicPr>
          <p:nvPr>
            <p:ph type="pic" idx="21"/>
          </p:nvPr>
        </p:nvPicPr>
        <p:blipFill>
          <a:blip r:embed="rId2">
            <a:extLst>
              <a:ext uri="{28A0092B-C50C-407E-A947-70E740481C1C}">
                <a14:useLocalDpi xmlns:a14="http://schemas.microsoft.com/office/drawing/2010/main" val="0"/>
              </a:ext>
            </a:extLst>
          </a:blip>
          <a:srcRect/>
          <a:stretch/>
        </p:blipFill>
        <p:spPr>
          <a:xfrm>
            <a:off x="8763000" y="0"/>
            <a:ext cx="9525000" cy="10287000"/>
          </a:xfrm>
          <a:prstGeom prst="rect">
            <a:avLst/>
          </a:prstGeom>
        </p:spPr>
      </p:pic>
      <p:sp>
        <p:nvSpPr>
          <p:cNvPr id="444" name="Opacity"/>
          <p:cNvSpPr/>
          <p:nvPr/>
        </p:nvSpPr>
        <p:spPr>
          <a:xfrm>
            <a:off x="0" y="0"/>
            <a:ext cx="18288000" cy="10287000"/>
          </a:xfrm>
          <a:prstGeom prst="rect">
            <a:avLst/>
          </a:prstGeom>
          <a:noFill/>
          <a:ln w="12700">
            <a:miter lim="400000"/>
          </a:ln>
        </p:spPr>
        <p:txBody>
          <a:bodyPr lIns="0" tIns="0" rIns="0" bIns="0" anchor="ctr"/>
          <a:lstStyle/>
          <a:p>
            <a:pPr algn="ctr">
              <a:defRPr sz="3200">
                <a:solidFill>
                  <a:srgbClr val="FFFFFF">
                    <a:alpha val="0"/>
                  </a:srgbClr>
                </a:solidFill>
                <a:latin typeface="Roboto Condensed Bold"/>
                <a:ea typeface="Roboto Condensed Bold"/>
                <a:cs typeface="Roboto Condensed Bold"/>
                <a:sym typeface="Roboto Condensed Bold"/>
              </a:defRPr>
            </a:pPr>
            <a:endParaRPr sz="2400"/>
          </a:p>
        </p:txBody>
      </p:sp>
      <p:sp>
        <p:nvSpPr>
          <p:cNvPr id="445" name="Rounded Rectangle"/>
          <p:cNvSpPr/>
          <p:nvPr/>
        </p:nvSpPr>
        <p:spPr>
          <a:xfrm>
            <a:off x="738380" y="863283"/>
            <a:ext cx="3662170" cy="2518427"/>
          </a:xfrm>
          <a:prstGeom prst="roundRect">
            <a:avLst>
              <a:gd name="adj" fmla="val 13701"/>
            </a:avLst>
          </a:prstGeom>
          <a:solidFill>
            <a:srgbClr val="FFFFFF"/>
          </a:solidFill>
          <a:ln w="12700">
            <a:miter lim="400000"/>
          </a:ln>
        </p:spPr>
        <p:txBody>
          <a:bodyPr lIns="0" tIns="0" rIns="0" bIns="0" anchor="ctr"/>
          <a:lstStyle/>
          <a:p>
            <a:pPr algn="ctr">
              <a:defRPr sz="3000">
                <a:solidFill>
                  <a:srgbClr val="000000"/>
                </a:solidFill>
                <a:latin typeface="Roboto Condensed Bold"/>
                <a:ea typeface="Roboto Condensed Bold"/>
                <a:cs typeface="Roboto Condensed Bold"/>
                <a:sym typeface="Roboto Condensed Bold"/>
              </a:defRPr>
            </a:pPr>
            <a:endParaRPr sz="2250"/>
          </a:p>
        </p:txBody>
      </p:sp>
      <p:pic>
        <p:nvPicPr>
          <p:cNvPr id="446" name="ProcurementAustralia_Master Logo 2_1500px.png" descr="ProcurementAustralia_Master Logo 2_1500px.pn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512581" y="647146"/>
            <a:ext cx="7775938" cy="4858178"/>
          </a:xfrm>
          <a:prstGeom prst="rect">
            <a:avLst/>
          </a:prstGeom>
          <a:ln w="12700">
            <a:miter lim="400000"/>
          </a:ln>
        </p:spPr>
      </p:pic>
      <p:sp>
        <p:nvSpPr>
          <p:cNvPr id="448" name="Donne.Inc"/>
          <p:cNvSpPr txBox="1"/>
          <p:nvPr/>
        </p:nvSpPr>
        <p:spPr>
          <a:xfrm>
            <a:off x="1295400" y="5721461"/>
            <a:ext cx="8470890" cy="7617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ctr">
              <a:defRPr sz="9000">
                <a:solidFill>
                  <a:srgbClr val="F7F9FF"/>
                </a:solidFill>
              </a:defRPr>
            </a:lvl1pPr>
          </a:lstStyle>
          <a:p>
            <a:pPr algn="l"/>
            <a:r>
              <a:rPr lang="en-US" sz="4950" dirty="0">
                <a:solidFill>
                  <a:schemeClr val="tx1"/>
                </a:solidFill>
              </a:rPr>
              <a:t>Energy Market Update</a:t>
            </a:r>
            <a:endParaRPr sz="4950" dirty="0">
              <a:solidFill>
                <a:schemeClr val="tx1"/>
              </a:solidFill>
            </a:endParaRPr>
          </a:p>
        </p:txBody>
      </p:sp>
      <p:sp>
        <p:nvSpPr>
          <p:cNvPr id="6" name="Enthusiastically negotiate enterprise-paradigms through.">
            <a:extLst>
              <a:ext uri="{FF2B5EF4-FFF2-40B4-BE49-F238E27FC236}">
                <a16:creationId xmlns:a16="http://schemas.microsoft.com/office/drawing/2014/main" id="{0DD2C12B-9377-7A9B-FDAB-D635893A45D9}"/>
              </a:ext>
            </a:extLst>
          </p:cNvPr>
          <p:cNvSpPr txBox="1"/>
          <p:nvPr/>
        </p:nvSpPr>
        <p:spPr>
          <a:xfrm>
            <a:off x="1295400" y="6461385"/>
            <a:ext cx="7935966" cy="6206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ctr">
              <a:lnSpc>
                <a:spcPct val="130000"/>
              </a:lnSpc>
              <a:defRPr sz="4500">
                <a:solidFill>
                  <a:srgbClr val="F7F9FF"/>
                </a:solidFill>
                <a:latin typeface="+mj-lt"/>
                <a:ea typeface="+mj-ea"/>
                <a:cs typeface="+mj-cs"/>
                <a:sym typeface="Roboto Condensed Light"/>
              </a:defRPr>
            </a:lvl1pPr>
          </a:lstStyle>
          <a:p>
            <a:pPr algn="l"/>
            <a:r>
              <a:rPr lang="en-US" sz="3375" dirty="0">
                <a:solidFill>
                  <a:schemeClr val="tx1"/>
                </a:solidFill>
              </a:rPr>
              <a:t>Q1 2026</a:t>
            </a:r>
            <a:endParaRPr sz="3375" dirty="0">
              <a:solidFill>
                <a:schemeClr val="tx1"/>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6CEE8B-175F-C442-246D-17048638AA8B}"/>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F01CC3C-71BC-EE1C-DCA6-B1A37D6C9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0B2C5B1-D6BA-0A84-11F0-AEE8A7F15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8287996" cy="238611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F617D7C-2BCA-755B-811E-99193651F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 y="0"/>
            <a:ext cx="12172958" cy="2386113"/>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4FA2B86-67F3-9D07-91EB-2CA6CC98C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172948" y="-1"/>
            <a:ext cx="6115047" cy="238611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967348F-9098-94CB-9449-3199D21112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025" y="-1"/>
            <a:ext cx="17598969" cy="2396149"/>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5">
            <a:extLst>
              <a:ext uri="{FF2B5EF4-FFF2-40B4-BE49-F238E27FC236}">
                <a16:creationId xmlns:a16="http://schemas.microsoft.com/office/drawing/2014/main" id="{CC73E746-B1BD-6122-B664-FE76B746B7A1}"/>
              </a:ext>
            </a:extLst>
          </p:cNvPr>
          <p:cNvSpPr txBox="1"/>
          <p:nvPr/>
        </p:nvSpPr>
        <p:spPr>
          <a:xfrm>
            <a:off x="593536" y="443846"/>
            <a:ext cx="10198583" cy="704850"/>
          </a:xfrm>
          <a:prstGeom prst="rect">
            <a:avLst/>
          </a:prstGeom>
        </p:spPr>
        <p:txBody>
          <a:bodyPr wrap="square" lIns="0" tIns="0" rIns="0" bIns="0" rtlCol="0" anchor="t">
            <a:spAutoFit/>
          </a:bodyPr>
          <a:lstStyle/>
          <a:p>
            <a:pPr algn="l">
              <a:lnSpc>
                <a:spcPts val="5400"/>
              </a:lnSpc>
              <a:spcAft>
                <a:spcPts val="600"/>
              </a:spcAft>
            </a:pPr>
            <a:r>
              <a:rPr lang="en-US" sz="4500" spc="4" dirty="0">
                <a:solidFill>
                  <a:srgbClr val="F3F0E7"/>
                </a:solidFill>
                <a:latin typeface="Roboto Condensed 1"/>
                <a:ea typeface="Roboto Condensed 1"/>
                <a:cs typeface="Roboto Condensed 1"/>
                <a:sym typeface="Roboto Condensed 1"/>
              </a:rPr>
              <a:t> </a:t>
            </a:r>
            <a:endParaRPr lang="en-US" sz="4500" spc="4">
              <a:solidFill>
                <a:srgbClr val="F3F0E7"/>
              </a:solidFill>
              <a:latin typeface="Roboto Condensed 1"/>
              <a:ea typeface="Roboto Condensed 1"/>
              <a:cs typeface="Roboto Condensed 1"/>
              <a:sym typeface="Roboto Condensed 1"/>
            </a:endParaRPr>
          </a:p>
        </p:txBody>
      </p:sp>
      <p:sp>
        <p:nvSpPr>
          <p:cNvPr id="2" name="TextBox 1">
            <a:extLst>
              <a:ext uri="{FF2B5EF4-FFF2-40B4-BE49-F238E27FC236}">
                <a16:creationId xmlns:a16="http://schemas.microsoft.com/office/drawing/2014/main" id="{25DA7B12-E5FC-79AC-7362-5F598B2F9BA1}"/>
              </a:ext>
            </a:extLst>
          </p:cNvPr>
          <p:cNvSpPr txBox="1"/>
          <p:nvPr/>
        </p:nvSpPr>
        <p:spPr>
          <a:xfrm>
            <a:off x="689019" y="417803"/>
            <a:ext cx="17228241" cy="155050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000" b="1" kern="1200" dirty="0">
                <a:solidFill>
                  <a:srgbClr val="FFFFFF"/>
                </a:solidFill>
                <a:latin typeface="+mj-lt"/>
                <a:ea typeface="+mj-ea"/>
                <a:cs typeface="+mj-cs"/>
              </a:rPr>
              <a:t>L</a:t>
            </a:r>
            <a:r>
              <a:rPr lang="en-US" sz="6000" b="1" dirty="0">
                <a:solidFill>
                  <a:srgbClr val="FFFFFF"/>
                </a:solidFill>
                <a:latin typeface="+mj-lt"/>
                <a:ea typeface="+mj-ea"/>
                <a:cs typeface="+mj-cs"/>
              </a:rPr>
              <a:t>GC prices fall significantly</a:t>
            </a:r>
            <a:endParaRPr lang="en-US" sz="6000" b="1" kern="1200" dirty="0">
              <a:solidFill>
                <a:srgbClr val="FFFFFF"/>
              </a:solidFill>
              <a:latin typeface="+mj-lt"/>
              <a:ea typeface="+mj-ea"/>
              <a:cs typeface="+mj-cs"/>
            </a:endParaRPr>
          </a:p>
        </p:txBody>
      </p:sp>
      <p:sp>
        <p:nvSpPr>
          <p:cNvPr id="6" name="Analysis List…">
            <a:extLst>
              <a:ext uri="{FF2B5EF4-FFF2-40B4-BE49-F238E27FC236}">
                <a16:creationId xmlns:a16="http://schemas.microsoft.com/office/drawing/2014/main" id="{F213EDFA-4A2A-DABE-367E-25573F167FC5}"/>
              </a:ext>
            </a:extLst>
          </p:cNvPr>
          <p:cNvSpPr txBox="1"/>
          <p:nvPr/>
        </p:nvSpPr>
        <p:spPr>
          <a:xfrm>
            <a:off x="370740" y="9658488"/>
            <a:ext cx="5307161"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defRPr sz="2500">
                <a:solidFill>
                  <a:srgbClr val="1D1D1D"/>
                </a:solidFill>
                <a:latin typeface="+mj-lt"/>
                <a:ea typeface="+mj-ea"/>
                <a:cs typeface="+mj-cs"/>
                <a:sym typeface="Roboto Condensed Light"/>
              </a:defRPr>
            </a:pPr>
            <a:r>
              <a:rPr lang="en-US" sz="2400" i="1" dirty="0">
                <a:latin typeface="+mj-lt"/>
                <a:ea typeface="Roboto Condensed Light" panose="02000000000000000000" pitchFamily="2" charset="0"/>
                <a:cs typeface="Roboto Condensed Light" panose="02000000000000000000" pitchFamily="2" charset="0"/>
              </a:rPr>
              <a:t>Source: Clean Energy Regulator</a:t>
            </a:r>
          </a:p>
        </p:txBody>
      </p:sp>
      <p:sp>
        <p:nvSpPr>
          <p:cNvPr id="8" name="Analysis List…">
            <a:extLst>
              <a:ext uri="{FF2B5EF4-FFF2-40B4-BE49-F238E27FC236}">
                <a16:creationId xmlns:a16="http://schemas.microsoft.com/office/drawing/2014/main" id="{E1FACE65-F999-C688-D080-C08F1B356973}"/>
              </a:ext>
            </a:extLst>
          </p:cNvPr>
          <p:cNvSpPr txBox="1"/>
          <p:nvPr/>
        </p:nvSpPr>
        <p:spPr>
          <a:xfrm>
            <a:off x="12452172" y="2936895"/>
            <a:ext cx="5465088" cy="66171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p>
            <a:pPr marL="571500" indent="-571500">
              <a:spcAft>
                <a:spcPts val="2400"/>
              </a:spcAft>
              <a:buFont typeface="Arial" panose="020B0604020202020204" pitchFamily="34" charset="0"/>
              <a:buChar char="•"/>
              <a:defRPr sz="2500">
                <a:solidFill>
                  <a:srgbClr val="1D1D1D"/>
                </a:solidFill>
                <a:latin typeface="+mj-lt"/>
                <a:ea typeface="+mj-ea"/>
                <a:cs typeface="+mj-cs"/>
                <a:sym typeface="Roboto Condensed Light"/>
              </a:defRPr>
            </a:pPr>
            <a:r>
              <a:rPr lang="en-AU" sz="3000" dirty="0">
                <a:latin typeface="+mj-lt"/>
                <a:ea typeface="Roboto Condensed Light" panose="02000000000000000000" pitchFamily="2" charset="0"/>
                <a:cs typeface="Roboto Condensed Light" panose="02000000000000000000" pitchFamily="2" charset="0"/>
              </a:rPr>
              <a:t>LGC prices tumble across the board due to strong LGC generation from wind farms and ample capacity to meet the Renewable Energy Target (RET)</a:t>
            </a:r>
          </a:p>
          <a:p>
            <a:pPr marL="571500" indent="-571500">
              <a:spcAft>
                <a:spcPts val="2400"/>
              </a:spcAft>
              <a:buFont typeface="Arial" panose="020B0604020202020204" pitchFamily="34" charset="0"/>
              <a:buChar char="•"/>
              <a:defRPr sz="2500">
                <a:solidFill>
                  <a:srgbClr val="1D1D1D"/>
                </a:solidFill>
                <a:latin typeface="+mj-lt"/>
                <a:ea typeface="+mj-ea"/>
                <a:cs typeface="+mj-cs"/>
                <a:sym typeface="Roboto Condensed Light"/>
              </a:defRPr>
            </a:pPr>
            <a:r>
              <a:rPr lang="en-AU" sz="3000" dirty="0">
                <a:latin typeface="+mj-lt"/>
                <a:ea typeface="Roboto Condensed Light" panose="02000000000000000000" pitchFamily="2" charset="0"/>
                <a:cs typeface="Roboto Condensed Light" panose="02000000000000000000" pitchFamily="2" charset="0"/>
              </a:rPr>
              <a:t>LGC scheme set to expire in 2030, to be replaced by the Renewable Energy Guarantee of Origin (REGO) scheme</a:t>
            </a:r>
          </a:p>
          <a:p>
            <a:pPr marL="571500" indent="-571500">
              <a:spcAft>
                <a:spcPts val="2400"/>
              </a:spcAft>
              <a:buFont typeface="Arial" panose="020B0604020202020204" pitchFamily="34" charset="0"/>
              <a:buChar char="•"/>
              <a:defRPr sz="2500">
                <a:solidFill>
                  <a:srgbClr val="1D1D1D"/>
                </a:solidFill>
                <a:latin typeface="+mj-lt"/>
                <a:ea typeface="+mj-ea"/>
                <a:cs typeface="+mj-cs"/>
                <a:sym typeface="Roboto Condensed Light"/>
              </a:defRPr>
            </a:pPr>
            <a:r>
              <a:rPr lang="en-AU" sz="3000" dirty="0">
                <a:latin typeface="+mj-lt"/>
                <a:ea typeface="Roboto Condensed Light" panose="02000000000000000000" pitchFamily="2" charset="0"/>
                <a:cs typeface="Roboto Condensed Light" panose="02000000000000000000" pitchFamily="2" charset="0"/>
              </a:rPr>
              <a:t>VEEC prices rebounding since mid-November (spot price ~$80/cert)</a:t>
            </a:r>
          </a:p>
        </p:txBody>
      </p:sp>
      <p:sp>
        <p:nvSpPr>
          <p:cNvPr id="3" name="TextBox 2">
            <a:extLst>
              <a:ext uri="{FF2B5EF4-FFF2-40B4-BE49-F238E27FC236}">
                <a16:creationId xmlns:a16="http://schemas.microsoft.com/office/drawing/2014/main" id="{B9D96863-803D-939F-DDB5-45D2DE4BF5C9}"/>
              </a:ext>
            </a:extLst>
          </p:cNvPr>
          <p:cNvSpPr txBox="1"/>
          <p:nvPr/>
        </p:nvSpPr>
        <p:spPr>
          <a:xfrm>
            <a:off x="1981200" y="2941456"/>
            <a:ext cx="7924800" cy="523220"/>
          </a:xfrm>
          <a:prstGeom prst="rect">
            <a:avLst/>
          </a:prstGeom>
          <a:noFill/>
        </p:spPr>
        <p:txBody>
          <a:bodyPr wrap="square" rtlCol="0">
            <a:spAutoFit/>
          </a:bodyPr>
          <a:lstStyle/>
          <a:p>
            <a:pPr algn="ctr"/>
            <a:r>
              <a:rPr lang="en-US" sz="2800" u="sng" dirty="0">
                <a:latin typeface="Calibri" panose="020F0502020204030204" pitchFamily="34" charset="0"/>
                <a:ea typeface="Calibri" panose="020F0502020204030204" pitchFamily="34" charset="0"/>
                <a:cs typeface="Calibri" panose="020F0502020204030204" pitchFamily="34" charset="0"/>
              </a:rPr>
              <a:t>LGC reported spot and forward prices – Q4 2025</a:t>
            </a:r>
          </a:p>
        </p:txBody>
      </p:sp>
      <p:pic>
        <p:nvPicPr>
          <p:cNvPr id="1026" name="Picture 2">
            <a:extLst>
              <a:ext uri="{FF2B5EF4-FFF2-40B4-BE49-F238E27FC236}">
                <a16:creationId xmlns:a16="http://schemas.microsoft.com/office/drawing/2014/main" id="{6B5CC94E-F8E5-CCDB-6BCE-C7DF07E99E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49" y="3848100"/>
            <a:ext cx="11603583" cy="526990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F7C53B4-4406-1074-DA0B-99AB8CCAB4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04854" y="-234513"/>
            <a:ext cx="4583143" cy="2863413"/>
          </a:xfrm>
          <a:prstGeom prst="rect">
            <a:avLst/>
          </a:prstGeom>
        </p:spPr>
      </p:pic>
    </p:spTree>
    <p:extLst>
      <p:ext uri="{BB962C8B-B14F-4D97-AF65-F5344CB8AC3E}">
        <p14:creationId xmlns:p14="http://schemas.microsoft.com/office/powerpoint/2010/main" val="20119859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A1A91C-9C6A-A503-7F3D-4742EFDF65D1}"/>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1443525-5F3F-8597-ABE2-87AE44D7E9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07F317C-3102-98AA-C935-39BF899AF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8287996" cy="238611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4A5CA55-98B7-4AF4-A5C5-55967E0DD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 y="0"/>
            <a:ext cx="12172958" cy="2386113"/>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8B693DB-F11D-7F64-A1C4-F2FF306EDE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172948" y="-1"/>
            <a:ext cx="6115047" cy="238611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14500AF-C47B-7237-CEAF-89F7D72D99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025" y="-1"/>
            <a:ext cx="17598969" cy="2396149"/>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5">
            <a:extLst>
              <a:ext uri="{FF2B5EF4-FFF2-40B4-BE49-F238E27FC236}">
                <a16:creationId xmlns:a16="http://schemas.microsoft.com/office/drawing/2014/main" id="{C55EC2A6-9BC9-33C3-1947-74EA1C38F933}"/>
              </a:ext>
            </a:extLst>
          </p:cNvPr>
          <p:cNvSpPr txBox="1"/>
          <p:nvPr/>
        </p:nvSpPr>
        <p:spPr>
          <a:xfrm>
            <a:off x="593536" y="443846"/>
            <a:ext cx="10198583" cy="704850"/>
          </a:xfrm>
          <a:prstGeom prst="rect">
            <a:avLst/>
          </a:prstGeom>
        </p:spPr>
        <p:txBody>
          <a:bodyPr wrap="square" lIns="0" tIns="0" rIns="0" bIns="0" rtlCol="0" anchor="t">
            <a:spAutoFit/>
          </a:bodyPr>
          <a:lstStyle/>
          <a:p>
            <a:pPr algn="l">
              <a:lnSpc>
                <a:spcPts val="5400"/>
              </a:lnSpc>
              <a:spcAft>
                <a:spcPts val="600"/>
              </a:spcAft>
            </a:pPr>
            <a:r>
              <a:rPr lang="en-US" sz="4500" spc="4" dirty="0">
                <a:solidFill>
                  <a:srgbClr val="F3F0E7"/>
                </a:solidFill>
                <a:latin typeface="Roboto Condensed 1"/>
                <a:ea typeface="Roboto Condensed 1"/>
                <a:cs typeface="Roboto Condensed 1"/>
                <a:sym typeface="Roboto Condensed 1"/>
              </a:rPr>
              <a:t> </a:t>
            </a:r>
            <a:endParaRPr lang="en-US" sz="4500" spc="4">
              <a:solidFill>
                <a:srgbClr val="F3F0E7"/>
              </a:solidFill>
              <a:latin typeface="Roboto Condensed 1"/>
              <a:ea typeface="Roboto Condensed 1"/>
              <a:cs typeface="Roboto Condensed 1"/>
              <a:sym typeface="Roboto Condensed 1"/>
            </a:endParaRPr>
          </a:p>
        </p:txBody>
      </p:sp>
      <p:sp>
        <p:nvSpPr>
          <p:cNvPr id="2" name="TextBox 1">
            <a:extLst>
              <a:ext uri="{FF2B5EF4-FFF2-40B4-BE49-F238E27FC236}">
                <a16:creationId xmlns:a16="http://schemas.microsoft.com/office/drawing/2014/main" id="{4ECEC859-C014-D163-BE62-3AA5E7BE2E33}"/>
              </a:ext>
            </a:extLst>
          </p:cNvPr>
          <p:cNvSpPr txBox="1"/>
          <p:nvPr/>
        </p:nvSpPr>
        <p:spPr>
          <a:xfrm>
            <a:off x="689020" y="417803"/>
            <a:ext cx="10696636" cy="1550503"/>
          </a:xfrm>
          <a:prstGeom prst="rect">
            <a:avLst/>
          </a:prstGeom>
        </p:spPr>
        <p:txBody>
          <a:bodyPr vert="horz" lIns="91440" tIns="45720" rIns="91440" bIns="45720" rtlCol="0" anchor="ctr">
            <a:normAutofit fontScale="92500" lnSpcReduction="10000"/>
          </a:bodyPr>
          <a:lstStyle/>
          <a:p>
            <a:pPr>
              <a:lnSpc>
                <a:spcPct val="90000"/>
              </a:lnSpc>
              <a:spcBef>
                <a:spcPct val="0"/>
              </a:spcBef>
              <a:spcAft>
                <a:spcPts val="600"/>
              </a:spcAft>
            </a:pPr>
            <a:r>
              <a:rPr lang="en-US" sz="6000" b="1" kern="1200" dirty="0">
                <a:solidFill>
                  <a:srgbClr val="FFFFFF"/>
                </a:solidFill>
                <a:latin typeface="+mj-lt"/>
                <a:ea typeface="+mj-ea"/>
                <a:cs typeface="+mj-cs"/>
              </a:rPr>
              <a:t>News: East coast gas reservation scheme on the way</a:t>
            </a:r>
          </a:p>
        </p:txBody>
      </p:sp>
      <p:sp>
        <p:nvSpPr>
          <p:cNvPr id="7" name="TextBox 6">
            <a:extLst>
              <a:ext uri="{FF2B5EF4-FFF2-40B4-BE49-F238E27FC236}">
                <a16:creationId xmlns:a16="http://schemas.microsoft.com/office/drawing/2014/main" id="{1F96C336-BF64-9ECE-DBDB-265B7082E1E3}"/>
              </a:ext>
            </a:extLst>
          </p:cNvPr>
          <p:cNvSpPr txBox="1"/>
          <p:nvPr/>
        </p:nvSpPr>
        <p:spPr>
          <a:xfrm>
            <a:off x="9752515" y="2687056"/>
            <a:ext cx="7924800" cy="523220"/>
          </a:xfrm>
          <a:prstGeom prst="rect">
            <a:avLst/>
          </a:prstGeom>
          <a:noFill/>
        </p:spPr>
        <p:txBody>
          <a:bodyPr wrap="square" rtlCol="0">
            <a:spAutoFit/>
          </a:bodyPr>
          <a:lstStyle/>
          <a:p>
            <a:pPr algn="ctr"/>
            <a:r>
              <a:rPr lang="en-US" sz="2800" u="sng" dirty="0">
                <a:latin typeface="Calibri" panose="020F0502020204030204" pitchFamily="34" charset="0"/>
                <a:ea typeface="Calibri" panose="020F0502020204030204" pitchFamily="34" charset="0"/>
                <a:cs typeface="Calibri" panose="020F0502020204030204" pitchFamily="34" charset="0"/>
              </a:rPr>
              <a:t>National gas balancing market prices FY11–FY26</a:t>
            </a:r>
          </a:p>
        </p:txBody>
      </p:sp>
      <p:sp>
        <p:nvSpPr>
          <p:cNvPr id="8" name="Analysis List…">
            <a:extLst>
              <a:ext uri="{FF2B5EF4-FFF2-40B4-BE49-F238E27FC236}">
                <a16:creationId xmlns:a16="http://schemas.microsoft.com/office/drawing/2014/main" id="{267481ED-D0A0-4A0D-3618-A2A098AC5DCA}"/>
              </a:ext>
            </a:extLst>
          </p:cNvPr>
          <p:cNvSpPr txBox="1"/>
          <p:nvPr/>
        </p:nvSpPr>
        <p:spPr>
          <a:xfrm>
            <a:off x="11277600" y="8694569"/>
            <a:ext cx="5307161"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defRPr sz="2500">
                <a:solidFill>
                  <a:srgbClr val="1D1D1D"/>
                </a:solidFill>
                <a:latin typeface="+mj-lt"/>
                <a:ea typeface="+mj-ea"/>
                <a:cs typeface="+mj-cs"/>
                <a:sym typeface="Roboto Condensed Light"/>
              </a:defRPr>
            </a:pPr>
            <a:r>
              <a:rPr lang="en-US" sz="2400" i="1" dirty="0">
                <a:latin typeface="+mj-lt"/>
                <a:ea typeface="Roboto Condensed Light" panose="02000000000000000000" pitchFamily="2" charset="0"/>
                <a:cs typeface="Roboto Condensed Light" panose="02000000000000000000" pitchFamily="2" charset="0"/>
              </a:rPr>
              <a:t>Source: Australian Energy Regulator</a:t>
            </a:r>
          </a:p>
        </p:txBody>
      </p:sp>
      <p:sp>
        <p:nvSpPr>
          <p:cNvPr id="16" name="Analysis List…">
            <a:extLst>
              <a:ext uri="{FF2B5EF4-FFF2-40B4-BE49-F238E27FC236}">
                <a16:creationId xmlns:a16="http://schemas.microsoft.com/office/drawing/2014/main" id="{35DAAD4B-C0BE-624A-CB8B-CA8CE3C449D9}"/>
              </a:ext>
            </a:extLst>
          </p:cNvPr>
          <p:cNvSpPr txBox="1"/>
          <p:nvPr/>
        </p:nvSpPr>
        <p:spPr>
          <a:xfrm>
            <a:off x="488960" y="2687056"/>
            <a:ext cx="8883640" cy="7140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p>
            <a:pPr marL="571500" indent="-571500">
              <a:spcAft>
                <a:spcPts val="2400"/>
              </a:spcAft>
              <a:buFont typeface="Arial" panose="020B0604020202020204" pitchFamily="34" charset="0"/>
              <a:buChar char="•"/>
              <a:defRPr sz="2500">
                <a:solidFill>
                  <a:srgbClr val="1D1D1D"/>
                </a:solidFill>
                <a:latin typeface="+mj-lt"/>
                <a:ea typeface="+mj-ea"/>
                <a:cs typeface="+mj-cs"/>
                <a:sym typeface="Roboto Condensed Light"/>
              </a:defRPr>
            </a:pPr>
            <a:r>
              <a:rPr lang="en-AU" sz="2400" dirty="0">
                <a:latin typeface="+mj-lt"/>
                <a:ea typeface="Roboto Condensed Light" panose="02000000000000000000" pitchFamily="2" charset="0"/>
                <a:cs typeface="Roboto Condensed Light" panose="02000000000000000000" pitchFamily="2" charset="0"/>
              </a:rPr>
              <a:t>Domestic gas prices began to increase following the commencement of LNG export prices in 2015 (refer chart) as gas producers could now have the option of supplying the (more lucrative) export market instead of domestic users.  </a:t>
            </a:r>
          </a:p>
          <a:p>
            <a:pPr marL="571500" indent="-571500">
              <a:spcAft>
                <a:spcPts val="2400"/>
              </a:spcAft>
              <a:buFont typeface="Arial" panose="020B0604020202020204" pitchFamily="34" charset="0"/>
              <a:buChar char="•"/>
              <a:defRPr sz="2500">
                <a:solidFill>
                  <a:srgbClr val="1D1D1D"/>
                </a:solidFill>
                <a:latin typeface="+mj-lt"/>
                <a:ea typeface="+mj-ea"/>
                <a:cs typeface="+mj-cs"/>
                <a:sym typeface="Roboto Condensed Light"/>
              </a:defRPr>
            </a:pPr>
            <a:r>
              <a:rPr lang="en-AU" sz="2400" dirty="0">
                <a:latin typeface="+mj-lt"/>
                <a:ea typeface="Roboto Condensed Light" panose="02000000000000000000" pitchFamily="2" charset="0"/>
                <a:cs typeface="Roboto Condensed Light" panose="02000000000000000000" pitchFamily="2" charset="0"/>
              </a:rPr>
              <a:t>As a result, domestic prices became increasingly linked to international prices.</a:t>
            </a:r>
          </a:p>
          <a:p>
            <a:pPr marL="571500" indent="-571500">
              <a:spcAft>
                <a:spcPts val="2400"/>
              </a:spcAft>
              <a:buFont typeface="Arial" panose="020B0604020202020204" pitchFamily="34" charset="0"/>
              <a:buChar char="•"/>
              <a:defRPr sz="2500">
                <a:solidFill>
                  <a:srgbClr val="1D1D1D"/>
                </a:solidFill>
                <a:latin typeface="+mj-lt"/>
                <a:ea typeface="+mj-ea"/>
                <a:cs typeface="+mj-cs"/>
                <a:sym typeface="Roboto Condensed Light"/>
              </a:defRPr>
            </a:pPr>
            <a:r>
              <a:rPr lang="en-AU" sz="2400" dirty="0">
                <a:latin typeface="+mj-lt"/>
                <a:ea typeface="Roboto Condensed Light" panose="02000000000000000000" pitchFamily="2" charset="0"/>
                <a:cs typeface="Roboto Condensed Light" panose="02000000000000000000" pitchFamily="2" charset="0"/>
              </a:rPr>
              <a:t>Federal governments have made many interventions to limit the price increases.  However, these have been limited as structural impediments remain (market concentration, long development process)</a:t>
            </a:r>
          </a:p>
          <a:p>
            <a:pPr marL="571500" indent="-571500">
              <a:spcAft>
                <a:spcPts val="2400"/>
              </a:spcAft>
              <a:buFont typeface="Arial" panose="020B0604020202020204" pitchFamily="34" charset="0"/>
              <a:buChar char="•"/>
              <a:defRPr sz="2500">
                <a:solidFill>
                  <a:srgbClr val="1D1D1D"/>
                </a:solidFill>
                <a:latin typeface="+mj-lt"/>
                <a:ea typeface="+mj-ea"/>
                <a:cs typeface="+mj-cs"/>
                <a:sym typeface="Roboto Condensed Light"/>
              </a:defRPr>
            </a:pPr>
            <a:r>
              <a:rPr lang="en-US" sz="2400" dirty="0">
                <a:latin typeface="+mj-lt"/>
                <a:ea typeface="Roboto Condensed Light" panose="02000000000000000000" pitchFamily="2" charset="0"/>
                <a:cs typeface="Roboto Condensed Light" panose="02000000000000000000" pitchFamily="2" charset="0"/>
              </a:rPr>
              <a:t>To address this, the Federal Government has announced an east coast reservation policy to apply from 2027.  The policy is prospective, so will not affect existing gas producer contracts.</a:t>
            </a:r>
          </a:p>
          <a:p>
            <a:pPr marL="571500" indent="-571500">
              <a:spcAft>
                <a:spcPts val="2400"/>
              </a:spcAft>
              <a:buFont typeface="Arial" panose="020B0604020202020204" pitchFamily="34" charset="0"/>
              <a:buChar char="•"/>
              <a:defRPr sz="2500">
                <a:solidFill>
                  <a:srgbClr val="1D1D1D"/>
                </a:solidFill>
                <a:latin typeface="+mj-lt"/>
                <a:ea typeface="+mj-ea"/>
                <a:cs typeface="+mj-cs"/>
                <a:sym typeface="Roboto Condensed Light"/>
              </a:defRPr>
            </a:pPr>
            <a:r>
              <a:rPr lang="en-US" sz="2400" dirty="0">
                <a:latin typeface="+mj-lt"/>
                <a:ea typeface="Roboto Condensed Light" panose="02000000000000000000" pitchFamily="2" charset="0"/>
                <a:cs typeface="Roboto Condensed Light" panose="02000000000000000000" pitchFamily="2" charset="0"/>
              </a:rPr>
              <a:t>It is unclear what, if any, downward pressure this may apply to prices.  Any benefits may be years away, while pricing too low may deter investment.  Incentives need to be “just right”.</a:t>
            </a:r>
            <a:endParaRPr lang="en-AU" sz="2400" dirty="0">
              <a:latin typeface="+mj-lt"/>
              <a:ea typeface="Roboto Condensed Light" panose="02000000000000000000" pitchFamily="2" charset="0"/>
              <a:cs typeface="Roboto Condensed Light" panose="02000000000000000000" pitchFamily="2" charset="0"/>
            </a:endParaRPr>
          </a:p>
        </p:txBody>
      </p:sp>
      <p:pic>
        <p:nvPicPr>
          <p:cNvPr id="29" name="Picture 28">
            <a:extLst>
              <a:ext uri="{FF2B5EF4-FFF2-40B4-BE49-F238E27FC236}">
                <a16:creationId xmlns:a16="http://schemas.microsoft.com/office/drawing/2014/main" id="{EEE65C31-E754-DD24-55AF-7BAD5C253E44}"/>
              </a:ext>
            </a:extLst>
          </p:cNvPr>
          <p:cNvPicPr>
            <a:picLocks noChangeAspect="1"/>
          </p:cNvPicPr>
          <p:nvPr/>
        </p:nvPicPr>
        <p:blipFill>
          <a:blip r:embed="rId3"/>
          <a:stretch>
            <a:fillRect/>
          </a:stretch>
        </p:blipFill>
        <p:spPr>
          <a:xfrm>
            <a:off x="9697905" y="3501184"/>
            <a:ext cx="7966322" cy="5033618"/>
          </a:xfrm>
          <a:prstGeom prst="rect">
            <a:avLst/>
          </a:prstGeom>
          <a:ln>
            <a:solidFill>
              <a:schemeClr val="accent1"/>
            </a:solidFill>
          </a:ln>
        </p:spPr>
      </p:pic>
      <p:pic>
        <p:nvPicPr>
          <p:cNvPr id="3" name="Picture 2">
            <a:extLst>
              <a:ext uri="{FF2B5EF4-FFF2-40B4-BE49-F238E27FC236}">
                <a16:creationId xmlns:a16="http://schemas.microsoft.com/office/drawing/2014/main" id="{8271A7CB-5C59-5714-3CA1-291A7B1EDE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04854" y="-234513"/>
            <a:ext cx="4583143" cy="2863413"/>
          </a:xfrm>
          <a:prstGeom prst="rect">
            <a:avLst/>
          </a:prstGeom>
        </p:spPr>
      </p:pic>
    </p:spTree>
    <p:extLst>
      <p:ext uri="{BB962C8B-B14F-4D97-AF65-F5344CB8AC3E}">
        <p14:creationId xmlns:p14="http://schemas.microsoft.com/office/powerpoint/2010/main" val="299724682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1E8955-F648-E991-DAF0-F2E942B9BD62}"/>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5F76760-40FF-8372-FD60-C38DEE493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6467E24-D7C4-E1D5-E2B6-A7F4181F7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8287996" cy="238611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30D38E3-6665-9661-E2DB-33C61642EB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 y="0"/>
            <a:ext cx="12172958" cy="2386113"/>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D468FE0-2F44-53B8-6FAD-7B079C6D1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172948" y="-1"/>
            <a:ext cx="6115047" cy="238611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9B6A757-D269-D30E-9575-1227922EE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025" y="-1"/>
            <a:ext cx="17598969" cy="2396149"/>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5">
            <a:extLst>
              <a:ext uri="{FF2B5EF4-FFF2-40B4-BE49-F238E27FC236}">
                <a16:creationId xmlns:a16="http://schemas.microsoft.com/office/drawing/2014/main" id="{6C81E44C-623D-C50D-A80A-DBDC6438318B}"/>
              </a:ext>
            </a:extLst>
          </p:cNvPr>
          <p:cNvSpPr txBox="1"/>
          <p:nvPr/>
        </p:nvSpPr>
        <p:spPr>
          <a:xfrm>
            <a:off x="593536" y="443846"/>
            <a:ext cx="10198583" cy="704850"/>
          </a:xfrm>
          <a:prstGeom prst="rect">
            <a:avLst/>
          </a:prstGeom>
        </p:spPr>
        <p:txBody>
          <a:bodyPr wrap="square" lIns="0" tIns="0" rIns="0" bIns="0" rtlCol="0" anchor="t">
            <a:spAutoFit/>
          </a:bodyPr>
          <a:lstStyle/>
          <a:p>
            <a:pPr algn="l">
              <a:lnSpc>
                <a:spcPts val="5400"/>
              </a:lnSpc>
              <a:spcAft>
                <a:spcPts val="600"/>
              </a:spcAft>
            </a:pPr>
            <a:r>
              <a:rPr lang="en-US" sz="4500" spc="4" dirty="0">
                <a:solidFill>
                  <a:srgbClr val="F3F0E7"/>
                </a:solidFill>
                <a:latin typeface="Roboto Condensed 1"/>
                <a:ea typeface="Roboto Condensed 1"/>
                <a:cs typeface="Roboto Condensed 1"/>
                <a:sym typeface="Roboto Condensed 1"/>
              </a:rPr>
              <a:t> </a:t>
            </a:r>
            <a:endParaRPr lang="en-US" sz="4500" spc="4">
              <a:solidFill>
                <a:srgbClr val="F3F0E7"/>
              </a:solidFill>
              <a:latin typeface="Roboto Condensed 1"/>
              <a:ea typeface="Roboto Condensed 1"/>
              <a:cs typeface="Roboto Condensed 1"/>
              <a:sym typeface="Roboto Condensed 1"/>
            </a:endParaRPr>
          </a:p>
        </p:txBody>
      </p:sp>
      <p:sp>
        <p:nvSpPr>
          <p:cNvPr id="2" name="TextBox 1">
            <a:extLst>
              <a:ext uri="{FF2B5EF4-FFF2-40B4-BE49-F238E27FC236}">
                <a16:creationId xmlns:a16="http://schemas.microsoft.com/office/drawing/2014/main" id="{BD4CE001-8A2E-6449-4961-0BCE152EDCC7}"/>
              </a:ext>
            </a:extLst>
          </p:cNvPr>
          <p:cNvSpPr txBox="1"/>
          <p:nvPr/>
        </p:nvSpPr>
        <p:spPr>
          <a:xfrm>
            <a:off x="689019" y="417803"/>
            <a:ext cx="17228241" cy="155050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000" b="1" kern="1200" dirty="0">
                <a:solidFill>
                  <a:srgbClr val="FFFFFF"/>
                </a:solidFill>
                <a:latin typeface="+mj-lt"/>
                <a:ea typeface="+mj-ea"/>
                <a:cs typeface="+mj-cs"/>
              </a:rPr>
              <a:t>Other news</a:t>
            </a:r>
          </a:p>
        </p:txBody>
      </p:sp>
      <p:sp>
        <p:nvSpPr>
          <p:cNvPr id="3" name="Efficiently disintermediate high…">
            <a:extLst>
              <a:ext uri="{FF2B5EF4-FFF2-40B4-BE49-F238E27FC236}">
                <a16:creationId xmlns:a16="http://schemas.microsoft.com/office/drawing/2014/main" id="{40C4E1B1-D348-53E3-25B6-449B98F4B7F4}"/>
              </a:ext>
            </a:extLst>
          </p:cNvPr>
          <p:cNvSpPr txBox="1"/>
          <p:nvPr/>
        </p:nvSpPr>
        <p:spPr>
          <a:xfrm>
            <a:off x="593536" y="3306099"/>
            <a:ext cx="7311981" cy="64731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p>
            <a:pPr>
              <a:lnSpc>
                <a:spcPct val="120000"/>
              </a:lnSpc>
              <a:defRPr sz="2500">
                <a:solidFill>
                  <a:srgbClr val="000000"/>
                </a:solidFill>
                <a:latin typeface="+mj-lt"/>
                <a:ea typeface="+mj-ea"/>
                <a:cs typeface="+mj-cs"/>
                <a:sym typeface="Roboto Condensed Light"/>
              </a:defRPr>
            </a:pPr>
            <a:r>
              <a:rPr lang="en-US" sz="2200" dirty="0">
                <a:latin typeface="+mj-lt"/>
                <a:ea typeface="Roboto Condensed Light" panose="02000000000000000000" pitchFamily="2" charset="0"/>
                <a:cs typeface="Roboto Condensed Light" panose="02000000000000000000" pitchFamily="2" charset="0"/>
              </a:rPr>
              <a:t>The Federal Government has set a target of 82% renewable energy by 2030.  Renewable energy currently sits at ~42%, and while this is a significant increase from previous years, there are concerns there are not enough new renewable energy projects being developed to hit the 82% target.  Rystad Energy forecasts Australia will </a:t>
            </a:r>
            <a:r>
              <a:rPr lang="en-US" sz="2200" dirty="0">
                <a:latin typeface="+mj-lt"/>
                <a:ea typeface="Roboto Condensed Light" panose="02000000000000000000" pitchFamily="2" charset="0"/>
                <a:cs typeface="Roboto Condensed Light" panose="02000000000000000000" pitchFamily="2" charset="0"/>
                <a:hlinkClick r:id="rId3"/>
              </a:rPr>
              <a:t>only hit 60 to 65%</a:t>
            </a:r>
            <a:r>
              <a:rPr lang="en-US" sz="2200" dirty="0">
                <a:latin typeface="+mj-lt"/>
                <a:ea typeface="Roboto Condensed Light" panose="02000000000000000000" pitchFamily="2" charset="0"/>
                <a:cs typeface="Roboto Condensed Light" panose="02000000000000000000" pitchFamily="2" charset="0"/>
              </a:rPr>
              <a:t> renewable energy at the current pace.</a:t>
            </a:r>
          </a:p>
          <a:p>
            <a:pPr>
              <a:lnSpc>
                <a:spcPct val="120000"/>
              </a:lnSpc>
              <a:defRPr sz="2500">
                <a:solidFill>
                  <a:srgbClr val="000000"/>
                </a:solidFill>
                <a:latin typeface="+mj-lt"/>
                <a:ea typeface="+mj-ea"/>
                <a:cs typeface="+mj-cs"/>
                <a:sym typeface="Roboto Condensed Light"/>
              </a:defRPr>
            </a:pPr>
            <a:endParaRPr lang="en-US" sz="2200" dirty="0">
              <a:latin typeface="+mj-lt"/>
              <a:ea typeface="Roboto Condensed Light" panose="02000000000000000000" pitchFamily="2" charset="0"/>
              <a:cs typeface="Roboto Condensed Light" panose="02000000000000000000" pitchFamily="2" charset="0"/>
            </a:endParaRPr>
          </a:p>
          <a:p>
            <a:pPr>
              <a:lnSpc>
                <a:spcPct val="120000"/>
              </a:lnSpc>
              <a:defRPr sz="2500">
                <a:solidFill>
                  <a:srgbClr val="000000"/>
                </a:solidFill>
                <a:latin typeface="+mj-lt"/>
                <a:ea typeface="+mj-ea"/>
                <a:cs typeface="+mj-cs"/>
                <a:sym typeface="Roboto Condensed Light"/>
              </a:defRPr>
            </a:pPr>
            <a:r>
              <a:rPr lang="en-US" sz="2200" dirty="0">
                <a:latin typeface="+mj-lt"/>
                <a:ea typeface="Roboto Condensed Light" panose="02000000000000000000" pitchFamily="2" charset="0"/>
                <a:cs typeface="Roboto Condensed Light" panose="02000000000000000000" pitchFamily="2" charset="0"/>
              </a:rPr>
              <a:t>While the Federal Government has set up a Capacity Investment Scheme (CIS) to underwrite new projects, many projects awarded to date have yet to reach financial close.  The reasons speculated for this include:</a:t>
            </a:r>
          </a:p>
          <a:p>
            <a:pPr marL="457200" indent="-457200">
              <a:lnSpc>
                <a:spcPct val="120000"/>
              </a:lnSpc>
              <a:buFont typeface="Arial" panose="020B0604020202020204" pitchFamily="34" charset="0"/>
              <a:buChar char="•"/>
              <a:defRPr sz="2500">
                <a:solidFill>
                  <a:srgbClr val="000000"/>
                </a:solidFill>
                <a:latin typeface="+mj-lt"/>
                <a:ea typeface="+mj-ea"/>
                <a:cs typeface="+mj-cs"/>
                <a:sym typeface="Roboto Condensed Light"/>
              </a:defRPr>
            </a:pPr>
            <a:r>
              <a:rPr lang="en-US" sz="2200" dirty="0">
                <a:latin typeface="+mj-lt"/>
                <a:ea typeface="Roboto Condensed Light" panose="02000000000000000000" pitchFamily="2" charset="0"/>
                <a:cs typeface="Roboto Condensed Light" panose="02000000000000000000" pitchFamily="2" charset="0"/>
              </a:rPr>
              <a:t>Winners of CIS rounds have bid in too low and need additional revenue</a:t>
            </a:r>
          </a:p>
          <a:p>
            <a:pPr marL="457200" indent="-457200">
              <a:lnSpc>
                <a:spcPct val="120000"/>
              </a:lnSpc>
              <a:buFont typeface="Arial" panose="020B0604020202020204" pitchFamily="34" charset="0"/>
              <a:buChar char="•"/>
              <a:defRPr sz="2500">
                <a:solidFill>
                  <a:srgbClr val="000000"/>
                </a:solidFill>
                <a:latin typeface="+mj-lt"/>
                <a:ea typeface="+mj-ea"/>
                <a:cs typeface="+mj-cs"/>
                <a:sym typeface="Roboto Condensed Light"/>
              </a:defRPr>
            </a:pPr>
            <a:r>
              <a:rPr lang="en-US" sz="2200" dirty="0">
                <a:latin typeface="+mj-lt"/>
                <a:ea typeface="Roboto Condensed Light" panose="02000000000000000000" pitchFamily="2" charset="0"/>
                <a:cs typeface="Roboto Condensed Light" panose="02000000000000000000" pitchFamily="2" charset="0"/>
              </a:rPr>
              <a:t>Delays in approvals, including for transmission lines</a:t>
            </a:r>
          </a:p>
          <a:p>
            <a:pPr marL="457200" indent="-457200">
              <a:lnSpc>
                <a:spcPct val="120000"/>
              </a:lnSpc>
              <a:buFont typeface="Arial" panose="020B0604020202020204" pitchFamily="34" charset="0"/>
              <a:buChar char="•"/>
              <a:defRPr sz="2500">
                <a:solidFill>
                  <a:srgbClr val="000000"/>
                </a:solidFill>
                <a:latin typeface="+mj-lt"/>
                <a:ea typeface="+mj-ea"/>
                <a:cs typeface="+mj-cs"/>
                <a:sym typeface="Roboto Condensed Light"/>
              </a:defRPr>
            </a:pPr>
            <a:r>
              <a:rPr lang="en-US" sz="2200" dirty="0">
                <a:latin typeface="+mj-lt"/>
                <a:ea typeface="Roboto Condensed Light" panose="02000000000000000000" pitchFamily="2" charset="0"/>
                <a:cs typeface="Roboto Condensed Light" panose="02000000000000000000" pitchFamily="2" charset="0"/>
              </a:rPr>
              <a:t>Difficulties in obtaining social </a:t>
            </a:r>
            <a:r>
              <a:rPr lang="en-US" sz="2200" dirty="0" err="1">
                <a:latin typeface="+mj-lt"/>
                <a:ea typeface="Roboto Condensed Light" panose="02000000000000000000" pitchFamily="2" charset="0"/>
                <a:cs typeface="Roboto Condensed Light" panose="02000000000000000000" pitchFamily="2" charset="0"/>
              </a:rPr>
              <a:t>licence</a:t>
            </a:r>
            <a:endParaRPr sz="2200" dirty="0">
              <a:latin typeface="+mj-lt"/>
              <a:ea typeface="Roboto Condensed Light" panose="02000000000000000000" pitchFamily="2" charset="0"/>
              <a:cs typeface="Roboto Condensed Light" panose="02000000000000000000" pitchFamily="2" charset="0"/>
            </a:endParaRPr>
          </a:p>
        </p:txBody>
      </p:sp>
      <p:sp>
        <p:nvSpPr>
          <p:cNvPr id="9" name="Solution">
            <a:extLst>
              <a:ext uri="{FF2B5EF4-FFF2-40B4-BE49-F238E27FC236}">
                <a16:creationId xmlns:a16="http://schemas.microsoft.com/office/drawing/2014/main" id="{37358E01-A197-9287-267B-84CDBFD8CC68}"/>
              </a:ext>
            </a:extLst>
          </p:cNvPr>
          <p:cNvSpPr txBox="1"/>
          <p:nvPr/>
        </p:nvSpPr>
        <p:spPr>
          <a:xfrm>
            <a:off x="593536" y="2764000"/>
            <a:ext cx="9158979"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defRPr sz="3000"/>
            </a:lvl1pPr>
          </a:lstStyle>
          <a:p>
            <a:r>
              <a:rPr lang="en-US" sz="2400" b="1" dirty="0">
                <a:latin typeface="+mj-lt"/>
                <a:ea typeface="Roboto Condensed" panose="02000000000000000000" pitchFamily="2" charset="0"/>
                <a:cs typeface="Roboto Condensed" panose="02000000000000000000" pitchFamily="2" charset="0"/>
              </a:rPr>
              <a:t>Concerns renewable energy won’t hit target at current pace</a:t>
            </a:r>
            <a:endParaRPr sz="2400" b="1" dirty="0">
              <a:latin typeface="+mj-lt"/>
              <a:ea typeface="Roboto Condensed" panose="02000000000000000000" pitchFamily="2" charset="0"/>
              <a:cs typeface="Roboto Condensed" panose="02000000000000000000" pitchFamily="2" charset="0"/>
            </a:endParaRPr>
          </a:p>
        </p:txBody>
      </p:sp>
      <p:sp>
        <p:nvSpPr>
          <p:cNvPr id="10" name="Efficiently disintermediate high…">
            <a:extLst>
              <a:ext uri="{FF2B5EF4-FFF2-40B4-BE49-F238E27FC236}">
                <a16:creationId xmlns:a16="http://schemas.microsoft.com/office/drawing/2014/main" id="{01A0E3FE-359B-3088-DA9C-D3D1F2586A44}"/>
              </a:ext>
            </a:extLst>
          </p:cNvPr>
          <p:cNvSpPr txBox="1"/>
          <p:nvPr/>
        </p:nvSpPr>
        <p:spPr>
          <a:xfrm>
            <a:off x="8686800" y="3531893"/>
            <a:ext cx="8831151" cy="1187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p>
            <a:pPr>
              <a:lnSpc>
                <a:spcPct val="120000"/>
              </a:lnSpc>
              <a:defRPr sz="2500">
                <a:solidFill>
                  <a:srgbClr val="000000"/>
                </a:solidFill>
                <a:latin typeface="+mj-lt"/>
                <a:ea typeface="+mj-ea"/>
                <a:cs typeface="+mj-cs"/>
                <a:sym typeface="Roboto Condensed Light"/>
              </a:defRPr>
            </a:pPr>
            <a:r>
              <a:rPr lang="en-US" sz="2200" dirty="0">
                <a:latin typeface="+mj-lt"/>
                <a:ea typeface="Roboto Condensed Light" panose="02000000000000000000" pitchFamily="2" charset="0"/>
                <a:cs typeface="Roboto Condensed Light" panose="02000000000000000000" pitchFamily="2" charset="0"/>
              </a:rPr>
              <a:t>A Solar Sharer Offer has been proposed by the Federal Government that will offer $0/kWh during a specific window during the day.  </a:t>
            </a:r>
          </a:p>
          <a:p>
            <a:pPr>
              <a:lnSpc>
                <a:spcPct val="120000"/>
              </a:lnSpc>
              <a:defRPr sz="2500">
                <a:solidFill>
                  <a:srgbClr val="000000"/>
                </a:solidFill>
                <a:latin typeface="+mj-lt"/>
                <a:ea typeface="+mj-ea"/>
                <a:cs typeface="+mj-cs"/>
                <a:sym typeface="Roboto Condensed Light"/>
              </a:defRPr>
            </a:pPr>
            <a:endParaRPr lang="en-US" sz="2200" dirty="0">
              <a:latin typeface="+mj-lt"/>
              <a:ea typeface="Roboto Condensed Light" panose="02000000000000000000" pitchFamily="2" charset="0"/>
              <a:cs typeface="Roboto Condensed Light" panose="02000000000000000000" pitchFamily="2" charset="0"/>
            </a:endParaRPr>
          </a:p>
        </p:txBody>
      </p:sp>
      <p:sp>
        <p:nvSpPr>
          <p:cNvPr id="11" name="Solution">
            <a:extLst>
              <a:ext uri="{FF2B5EF4-FFF2-40B4-BE49-F238E27FC236}">
                <a16:creationId xmlns:a16="http://schemas.microsoft.com/office/drawing/2014/main" id="{62C5878D-F7CB-03A5-5C38-8A4C4E220D1A}"/>
              </a:ext>
            </a:extLst>
          </p:cNvPr>
          <p:cNvSpPr txBox="1"/>
          <p:nvPr/>
        </p:nvSpPr>
        <p:spPr>
          <a:xfrm>
            <a:off x="8686800" y="2767438"/>
            <a:ext cx="6206764"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sz="3000"/>
            </a:lvl1pPr>
          </a:lstStyle>
          <a:p>
            <a:r>
              <a:rPr lang="en-US" sz="2400" b="1" dirty="0">
                <a:latin typeface="+mj-lt"/>
                <a:ea typeface="Roboto Condensed" panose="02000000000000000000" pitchFamily="2" charset="0"/>
                <a:cs typeface="Roboto Condensed" panose="02000000000000000000" pitchFamily="2" charset="0"/>
              </a:rPr>
              <a:t>Federal Government proposes Solar Sharer Offer</a:t>
            </a:r>
            <a:endParaRPr sz="2400" b="1" dirty="0">
              <a:latin typeface="+mj-lt"/>
              <a:ea typeface="Roboto Condensed" panose="02000000000000000000" pitchFamily="2" charset="0"/>
              <a:cs typeface="Roboto Condensed" panose="02000000000000000000" pitchFamily="2" charset="0"/>
            </a:endParaRPr>
          </a:p>
        </p:txBody>
      </p:sp>
      <p:pic>
        <p:nvPicPr>
          <p:cNvPr id="12" name="Picture 11" descr="Image showing the ingredients for a high rooftop solar/minimum system demand day">
            <a:extLst>
              <a:ext uri="{FF2B5EF4-FFF2-40B4-BE49-F238E27FC236}">
                <a16:creationId xmlns:a16="http://schemas.microsoft.com/office/drawing/2014/main" id="{68251BEF-723E-FC59-8BCF-FA1007C75823}"/>
              </a:ext>
            </a:extLst>
          </p:cNvPr>
          <p:cNvPicPr>
            <a:picLocks noChangeAspect="1"/>
          </p:cNvPicPr>
          <p:nvPr/>
        </p:nvPicPr>
        <p:blipFill>
          <a:blip r:embed="rId4">
            <a:extLst>
              <a:ext uri="{28A0092B-C50C-407E-A947-70E740481C1C}">
                <a14:useLocalDpi xmlns:a14="http://schemas.microsoft.com/office/drawing/2010/main" val="0"/>
              </a:ext>
            </a:extLst>
          </a:blip>
          <a:srcRect l="3139" t="4056" r="2227"/>
          <a:stretch>
            <a:fillRect/>
          </a:stretch>
        </p:blipFill>
        <p:spPr>
          <a:xfrm>
            <a:off x="12942989" y="4926335"/>
            <a:ext cx="4574963" cy="3923922"/>
          </a:xfrm>
          <a:prstGeom prst="rect">
            <a:avLst/>
          </a:prstGeom>
        </p:spPr>
      </p:pic>
      <p:sp>
        <p:nvSpPr>
          <p:cNvPr id="13" name="Analysis List…">
            <a:extLst>
              <a:ext uri="{FF2B5EF4-FFF2-40B4-BE49-F238E27FC236}">
                <a16:creationId xmlns:a16="http://schemas.microsoft.com/office/drawing/2014/main" id="{27DE69EF-BC9C-47AD-C590-FDE7B4D7F2FC}"/>
              </a:ext>
            </a:extLst>
          </p:cNvPr>
          <p:cNvSpPr txBox="1"/>
          <p:nvPr/>
        </p:nvSpPr>
        <p:spPr>
          <a:xfrm>
            <a:off x="12889063" y="9126350"/>
            <a:ext cx="5012957" cy="7386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p>
            <a:pPr>
              <a:defRPr sz="2500">
                <a:solidFill>
                  <a:srgbClr val="1D1D1D"/>
                </a:solidFill>
                <a:latin typeface="+mj-lt"/>
                <a:ea typeface="+mj-ea"/>
                <a:cs typeface="+mj-cs"/>
                <a:sym typeface="Roboto Condensed Light"/>
              </a:defRPr>
            </a:pPr>
            <a:r>
              <a:rPr lang="en-US" sz="2400" i="1" dirty="0">
                <a:latin typeface="+mj-lt"/>
                <a:ea typeface="Roboto Condensed Light" panose="02000000000000000000" pitchFamily="2" charset="0"/>
                <a:cs typeface="Roboto Condensed Light" panose="02000000000000000000" pitchFamily="2" charset="0"/>
              </a:rPr>
              <a:t>Source: Department of Climate Change, Energy, the Environment and Water</a:t>
            </a:r>
          </a:p>
        </p:txBody>
      </p:sp>
      <p:sp>
        <p:nvSpPr>
          <p:cNvPr id="14" name="Analysis List…">
            <a:extLst>
              <a:ext uri="{FF2B5EF4-FFF2-40B4-BE49-F238E27FC236}">
                <a16:creationId xmlns:a16="http://schemas.microsoft.com/office/drawing/2014/main" id="{9555401A-2479-ED69-75F0-0584E3751CF4}"/>
              </a:ext>
            </a:extLst>
          </p:cNvPr>
          <p:cNvSpPr txBox="1"/>
          <p:nvPr/>
        </p:nvSpPr>
        <p:spPr>
          <a:xfrm>
            <a:off x="12942988" y="4619308"/>
            <a:ext cx="4574963"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p>
            <a:pPr algn="ctr">
              <a:defRPr sz="2500">
                <a:solidFill>
                  <a:srgbClr val="1D1D1D"/>
                </a:solidFill>
                <a:latin typeface="+mj-lt"/>
                <a:ea typeface="+mj-ea"/>
                <a:cs typeface="+mj-cs"/>
                <a:sym typeface="Roboto Condensed Light"/>
              </a:defRPr>
            </a:pPr>
            <a:r>
              <a:rPr lang="en-US" sz="2400" u="sng" dirty="0">
                <a:latin typeface="+mj-lt"/>
                <a:ea typeface="Roboto Condensed" panose="02000000000000000000" pitchFamily="2" charset="0"/>
                <a:cs typeface="Roboto Condensed" panose="02000000000000000000" pitchFamily="2" charset="0"/>
              </a:rPr>
              <a:t>Energy ‘duck curve’</a:t>
            </a:r>
          </a:p>
        </p:txBody>
      </p:sp>
      <p:sp>
        <p:nvSpPr>
          <p:cNvPr id="15" name="Efficiently disintermediate high…">
            <a:extLst>
              <a:ext uri="{FF2B5EF4-FFF2-40B4-BE49-F238E27FC236}">
                <a16:creationId xmlns:a16="http://schemas.microsoft.com/office/drawing/2014/main" id="{DF08E326-B003-7718-C3DC-B8D648F56F83}"/>
              </a:ext>
            </a:extLst>
          </p:cNvPr>
          <p:cNvSpPr txBox="1"/>
          <p:nvPr/>
        </p:nvSpPr>
        <p:spPr>
          <a:xfrm>
            <a:off x="8686800" y="4414188"/>
            <a:ext cx="3744363" cy="44418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p>
            <a:pPr>
              <a:lnSpc>
                <a:spcPct val="120000"/>
              </a:lnSpc>
              <a:defRPr sz="2500">
                <a:solidFill>
                  <a:srgbClr val="000000"/>
                </a:solidFill>
                <a:latin typeface="+mj-lt"/>
                <a:ea typeface="+mj-ea"/>
                <a:cs typeface="+mj-cs"/>
                <a:sym typeface="Roboto Condensed Light"/>
              </a:defRPr>
            </a:pPr>
            <a:r>
              <a:rPr lang="en-US" sz="2200" dirty="0">
                <a:latin typeface="+mj-lt"/>
                <a:ea typeface="Roboto Condensed Light" panose="02000000000000000000" pitchFamily="2" charset="0"/>
                <a:cs typeface="Roboto Condensed Light" panose="02000000000000000000" pitchFamily="2" charset="0"/>
              </a:rPr>
              <a:t>The offer aims to reflect the abundance of energy during daytime hours when solar is most productive (see chart below), and likewise with presumably higher morning and evening peak prices.  This proposal has gone to consultation, with Victoria following suit with their own proposal.</a:t>
            </a:r>
            <a:endParaRPr sz="2200" dirty="0">
              <a:latin typeface="+mj-lt"/>
              <a:ea typeface="Roboto Condensed Light" panose="02000000000000000000" pitchFamily="2" charset="0"/>
              <a:cs typeface="Roboto Condensed Light" panose="02000000000000000000" pitchFamily="2" charset="0"/>
            </a:endParaRPr>
          </a:p>
        </p:txBody>
      </p:sp>
      <p:pic>
        <p:nvPicPr>
          <p:cNvPr id="4" name="Picture 3">
            <a:extLst>
              <a:ext uri="{FF2B5EF4-FFF2-40B4-BE49-F238E27FC236}">
                <a16:creationId xmlns:a16="http://schemas.microsoft.com/office/drawing/2014/main" id="{981D7C57-4538-91EF-BCD3-17665E8A0B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04854" y="-234513"/>
            <a:ext cx="4583143" cy="2863413"/>
          </a:xfrm>
          <a:prstGeom prst="rect">
            <a:avLst/>
          </a:prstGeom>
        </p:spPr>
      </p:pic>
    </p:spTree>
    <p:extLst>
      <p:ext uri="{BB962C8B-B14F-4D97-AF65-F5344CB8AC3E}">
        <p14:creationId xmlns:p14="http://schemas.microsoft.com/office/powerpoint/2010/main" val="131533050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C7C072-B1F4-AD15-15FA-99C332E06167}"/>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CFA3A97-BC09-B502-0127-EB63AC4B3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C3F8F16-E8E5-618F-9FA8-2CD7B3E6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8287996" cy="238611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E09BE80-9575-2345-2302-B8CAFAC19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 y="0"/>
            <a:ext cx="12172958" cy="2386113"/>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0775BEC-DA36-92E7-0F14-7164A9B83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172948" y="-1"/>
            <a:ext cx="6115047" cy="238611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20E2ACB-190D-668C-45E9-D3769FDD7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025" y="-1"/>
            <a:ext cx="17598969" cy="2396149"/>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5">
            <a:extLst>
              <a:ext uri="{FF2B5EF4-FFF2-40B4-BE49-F238E27FC236}">
                <a16:creationId xmlns:a16="http://schemas.microsoft.com/office/drawing/2014/main" id="{B7CB958A-2976-A7B5-6FE9-2B6D6E75FF75}"/>
              </a:ext>
            </a:extLst>
          </p:cNvPr>
          <p:cNvSpPr txBox="1"/>
          <p:nvPr/>
        </p:nvSpPr>
        <p:spPr>
          <a:xfrm>
            <a:off x="593536" y="443846"/>
            <a:ext cx="10198583" cy="704850"/>
          </a:xfrm>
          <a:prstGeom prst="rect">
            <a:avLst/>
          </a:prstGeom>
        </p:spPr>
        <p:txBody>
          <a:bodyPr wrap="square" lIns="0" tIns="0" rIns="0" bIns="0" rtlCol="0" anchor="t">
            <a:spAutoFit/>
          </a:bodyPr>
          <a:lstStyle/>
          <a:p>
            <a:pPr algn="l">
              <a:lnSpc>
                <a:spcPts val="5400"/>
              </a:lnSpc>
              <a:spcAft>
                <a:spcPts val="600"/>
              </a:spcAft>
            </a:pPr>
            <a:r>
              <a:rPr lang="en-US" sz="4500" spc="4" dirty="0">
                <a:solidFill>
                  <a:srgbClr val="F3F0E7"/>
                </a:solidFill>
                <a:latin typeface="Roboto Condensed 1"/>
                <a:ea typeface="Roboto Condensed 1"/>
                <a:cs typeface="Roboto Condensed 1"/>
                <a:sym typeface="Roboto Condensed 1"/>
              </a:rPr>
              <a:t> </a:t>
            </a:r>
            <a:endParaRPr lang="en-US" sz="4500" spc="4">
              <a:solidFill>
                <a:srgbClr val="F3F0E7"/>
              </a:solidFill>
              <a:latin typeface="Roboto Condensed 1"/>
              <a:ea typeface="Roboto Condensed 1"/>
              <a:cs typeface="Roboto Condensed 1"/>
              <a:sym typeface="Roboto Condensed 1"/>
            </a:endParaRPr>
          </a:p>
        </p:txBody>
      </p:sp>
      <p:sp>
        <p:nvSpPr>
          <p:cNvPr id="2" name="TextBox 1">
            <a:extLst>
              <a:ext uri="{FF2B5EF4-FFF2-40B4-BE49-F238E27FC236}">
                <a16:creationId xmlns:a16="http://schemas.microsoft.com/office/drawing/2014/main" id="{D9D56EC4-1C07-9702-B301-06BECCA1FD0C}"/>
              </a:ext>
            </a:extLst>
          </p:cNvPr>
          <p:cNvSpPr txBox="1"/>
          <p:nvPr/>
        </p:nvSpPr>
        <p:spPr>
          <a:xfrm>
            <a:off x="689019" y="417803"/>
            <a:ext cx="17228241" cy="155050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000" b="1" kern="1200" dirty="0">
                <a:solidFill>
                  <a:srgbClr val="FFFFFF"/>
                </a:solidFill>
                <a:latin typeface="+mj-lt"/>
                <a:ea typeface="+mj-ea"/>
                <a:cs typeface="+mj-cs"/>
              </a:rPr>
              <a:t>Other news</a:t>
            </a:r>
          </a:p>
        </p:txBody>
      </p:sp>
      <p:sp>
        <p:nvSpPr>
          <p:cNvPr id="4" name="Analysis">
            <a:extLst>
              <a:ext uri="{FF2B5EF4-FFF2-40B4-BE49-F238E27FC236}">
                <a16:creationId xmlns:a16="http://schemas.microsoft.com/office/drawing/2014/main" id="{F9BCFF11-A4AD-95C8-A4A9-B89E8CDCC367}"/>
              </a:ext>
            </a:extLst>
          </p:cNvPr>
          <p:cNvSpPr txBox="1"/>
          <p:nvPr/>
        </p:nvSpPr>
        <p:spPr>
          <a:xfrm>
            <a:off x="6399843" y="6449459"/>
            <a:ext cx="4902541" cy="7386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defRPr sz="3000"/>
            </a:lvl1pPr>
          </a:lstStyle>
          <a:p>
            <a:r>
              <a:rPr lang="en-US" sz="2400" b="1" dirty="0">
                <a:latin typeface="+mj-lt"/>
                <a:ea typeface="Roboto Condensed" panose="02000000000000000000" pitchFamily="2" charset="0"/>
                <a:cs typeface="Roboto Condensed" panose="02000000000000000000" pitchFamily="2" charset="0"/>
              </a:rPr>
              <a:t>Federal Government to pass new environmental regulations</a:t>
            </a:r>
            <a:endParaRPr sz="2400" b="1" dirty="0">
              <a:latin typeface="+mj-lt"/>
              <a:ea typeface="Roboto Condensed" panose="02000000000000000000" pitchFamily="2" charset="0"/>
              <a:cs typeface="Roboto Condensed" panose="02000000000000000000" pitchFamily="2" charset="0"/>
            </a:endParaRPr>
          </a:p>
        </p:txBody>
      </p:sp>
      <p:sp>
        <p:nvSpPr>
          <p:cNvPr id="16" name="#">
            <a:extLst>
              <a:ext uri="{FF2B5EF4-FFF2-40B4-BE49-F238E27FC236}">
                <a16:creationId xmlns:a16="http://schemas.microsoft.com/office/drawing/2014/main" id="{6D4F83BD-E2AD-6D2F-04CD-99E915136DDC}"/>
              </a:ext>
            </a:extLst>
          </p:cNvPr>
          <p:cNvSpPr txBox="1"/>
          <p:nvPr/>
        </p:nvSpPr>
        <p:spPr>
          <a:xfrm>
            <a:off x="16175287" y="3237899"/>
            <a:ext cx="65" cy="4514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defTabSz="914400">
              <a:lnSpc>
                <a:spcPct val="150000"/>
              </a:lnSpc>
              <a:tabLst>
                <a:tab pos="1384300" algn="l"/>
              </a:tabLst>
              <a:defRPr sz="4000">
                <a:solidFill>
                  <a:srgbClr val="F7F9FF"/>
                </a:solidFill>
                <a:latin typeface="linea-basic-10"/>
                <a:ea typeface="linea-basic-10"/>
                <a:cs typeface="linea-basic-10"/>
                <a:sym typeface="linea-basic-10"/>
              </a:defRPr>
            </a:lvl1pPr>
          </a:lstStyle>
          <a:p>
            <a:endParaRPr sz="2200" dirty="0">
              <a:latin typeface="+mj-lt"/>
              <a:ea typeface="Roboto Condensed Light" panose="02000000000000000000" pitchFamily="2" charset="0"/>
              <a:cs typeface="Roboto Condensed Light" panose="02000000000000000000" pitchFamily="2" charset="0"/>
            </a:endParaRPr>
          </a:p>
        </p:txBody>
      </p:sp>
      <p:sp>
        <p:nvSpPr>
          <p:cNvPr id="18" name="Solution">
            <a:extLst>
              <a:ext uri="{FF2B5EF4-FFF2-40B4-BE49-F238E27FC236}">
                <a16:creationId xmlns:a16="http://schemas.microsoft.com/office/drawing/2014/main" id="{D35B27A5-4AFE-A7DB-9C56-21176AD8CC76}"/>
              </a:ext>
            </a:extLst>
          </p:cNvPr>
          <p:cNvSpPr txBox="1"/>
          <p:nvPr/>
        </p:nvSpPr>
        <p:spPr>
          <a:xfrm>
            <a:off x="590413" y="6639985"/>
            <a:ext cx="4641848"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sz="3000"/>
            </a:lvl1pPr>
          </a:lstStyle>
          <a:p>
            <a:r>
              <a:rPr lang="en-US" sz="2400" b="1" dirty="0">
                <a:latin typeface="+mj-lt"/>
                <a:ea typeface="Roboto Condensed" panose="02000000000000000000" pitchFamily="2" charset="0"/>
                <a:cs typeface="Roboto Condensed" panose="02000000000000000000" pitchFamily="2" charset="0"/>
              </a:rPr>
              <a:t>Coalition abandons net zero by 2050</a:t>
            </a:r>
            <a:endParaRPr sz="2400" b="1" dirty="0">
              <a:latin typeface="+mj-lt"/>
              <a:ea typeface="Roboto Condensed" panose="02000000000000000000" pitchFamily="2" charset="0"/>
              <a:cs typeface="Roboto Condensed" panose="02000000000000000000" pitchFamily="2" charset="0"/>
            </a:endParaRPr>
          </a:p>
        </p:txBody>
      </p:sp>
      <p:sp>
        <p:nvSpPr>
          <p:cNvPr id="22" name="Analysis">
            <a:extLst>
              <a:ext uri="{FF2B5EF4-FFF2-40B4-BE49-F238E27FC236}">
                <a16:creationId xmlns:a16="http://schemas.microsoft.com/office/drawing/2014/main" id="{B34A2B9B-A2B9-313E-AF54-684DFCBFF8D2}"/>
              </a:ext>
            </a:extLst>
          </p:cNvPr>
          <p:cNvSpPr txBox="1"/>
          <p:nvPr/>
        </p:nvSpPr>
        <p:spPr>
          <a:xfrm>
            <a:off x="12344400" y="3324891"/>
            <a:ext cx="4388445"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sz="3000"/>
            </a:lvl1pPr>
          </a:lstStyle>
          <a:p>
            <a:r>
              <a:rPr lang="en-US" sz="2400" b="1" dirty="0">
                <a:latin typeface="+mj-lt"/>
                <a:ea typeface="Roboto Condensed" panose="02000000000000000000" pitchFamily="2" charset="0"/>
                <a:cs typeface="Roboto Condensed" panose="02000000000000000000" pitchFamily="2" charset="0"/>
              </a:rPr>
              <a:t>Guarantee of Origin (GO) launches</a:t>
            </a:r>
            <a:endParaRPr sz="2400" b="1" dirty="0">
              <a:latin typeface="+mj-lt"/>
              <a:ea typeface="Roboto Condensed" panose="02000000000000000000" pitchFamily="2" charset="0"/>
              <a:cs typeface="Roboto Condensed" panose="02000000000000000000" pitchFamily="2" charset="0"/>
            </a:endParaRPr>
          </a:p>
        </p:txBody>
      </p:sp>
      <p:sp>
        <p:nvSpPr>
          <p:cNvPr id="26" name="Research">
            <a:extLst>
              <a:ext uri="{FF2B5EF4-FFF2-40B4-BE49-F238E27FC236}">
                <a16:creationId xmlns:a16="http://schemas.microsoft.com/office/drawing/2014/main" id="{BBC80D35-70DE-DFF2-B6C0-138CE2F16333}"/>
              </a:ext>
            </a:extLst>
          </p:cNvPr>
          <p:cNvSpPr txBox="1"/>
          <p:nvPr/>
        </p:nvSpPr>
        <p:spPr>
          <a:xfrm>
            <a:off x="12344400" y="6455319"/>
            <a:ext cx="2507418"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sz="3000"/>
            </a:lvl1pPr>
          </a:lstStyle>
          <a:p>
            <a:r>
              <a:rPr lang="en-US" sz="2400" b="1" dirty="0">
                <a:latin typeface="+mj-lt"/>
                <a:ea typeface="Roboto Condensed" panose="02000000000000000000" pitchFamily="2" charset="0"/>
                <a:cs typeface="Roboto Condensed" panose="02000000000000000000" pitchFamily="2" charset="0"/>
              </a:rPr>
              <a:t>REGO also launches</a:t>
            </a:r>
            <a:endParaRPr sz="2400" b="1" dirty="0">
              <a:latin typeface="+mj-lt"/>
              <a:ea typeface="Roboto Condensed" panose="02000000000000000000" pitchFamily="2" charset="0"/>
              <a:cs typeface="Roboto Condensed" panose="02000000000000000000" pitchFamily="2" charset="0"/>
            </a:endParaRPr>
          </a:p>
        </p:txBody>
      </p:sp>
      <p:sp>
        <p:nvSpPr>
          <p:cNvPr id="28" name="Efficiently disintermediate high…">
            <a:extLst>
              <a:ext uri="{FF2B5EF4-FFF2-40B4-BE49-F238E27FC236}">
                <a16:creationId xmlns:a16="http://schemas.microsoft.com/office/drawing/2014/main" id="{BCEA69FD-D738-68D0-4C19-21CF0B692585}"/>
              </a:ext>
            </a:extLst>
          </p:cNvPr>
          <p:cNvSpPr txBox="1"/>
          <p:nvPr/>
        </p:nvSpPr>
        <p:spPr>
          <a:xfrm>
            <a:off x="593536" y="3777097"/>
            <a:ext cx="5157841" cy="2410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p>
            <a:pPr>
              <a:lnSpc>
                <a:spcPct val="120000"/>
              </a:lnSpc>
              <a:defRPr sz="2500">
                <a:solidFill>
                  <a:srgbClr val="000000"/>
                </a:solidFill>
                <a:latin typeface="+mj-lt"/>
                <a:ea typeface="+mj-ea"/>
                <a:cs typeface="+mj-cs"/>
                <a:sym typeface="Roboto Condensed Light"/>
              </a:defRPr>
            </a:pPr>
            <a:r>
              <a:rPr lang="en-US" sz="2200" dirty="0">
                <a:latin typeface="+mj-lt"/>
                <a:ea typeface="Roboto Condensed Light" panose="02000000000000000000" pitchFamily="2" charset="0"/>
                <a:cs typeface="Roboto Condensed Light" panose="02000000000000000000" pitchFamily="2" charset="0"/>
              </a:rPr>
              <a:t>175k applications expected, resulting in over 3.9 GWh usage by end of 2025 (more capacity than the five biggest utility-sized batteries combined). </a:t>
            </a:r>
            <a:r>
              <a:rPr lang="en-US" sz="2200" dirty="0">
                <a:solidFill>
                  <a:srgbClr val="000000"/>
                </a:solidFill>
                <a:ea typeface="Roboto Condensed Light" panose="02000000000000000000" pitchFamily="2" charset="0"/>
                <a:cs typeface="Roboto Condensed Light" panose="02000000000000000000" pitchFamily="2" charset="0"/>
                <a:sym typeface="Roboto Condensed Light"/>
              </a:rPr>
              <a:t>Over 6 GWh of batteries are expected to be installed by end of FY26</a:t>
            </a:r>
            <a:endParaRPr sz="2200" dirty="0">
              <a:latin typeface="+mj-lt"/>
              <a:ea typeface="Roboto Condensed Light" panose="02000000000000000000" pitchFamily="2" charset="0"/>
              <a:cs typeface="Roboto Condensed Light" panose="02000000000000000000" pitchFamily="2" charset="0"/>
            </a:endParaRPr>
          </a:p>
        </p:txBody>
      </p:sp>
      <p:sp>
        <p:nvSpPr>
          <p:cNvPr id="29" name="Solution">
            <a:extLst>
              <a:ext uri="{FF2B5EF4-FFF2-40B4-BE49-F238E27FC236}">
                <a16:creationId xmlns:a16="http://schemas.microsoft.com/office/drawing/2014/main" id="{F4AE8210-D452-99C6-E3F6-BC78AD781D15}"/>
              </a:ext>
            </a:extLst>
          </p:cNvPr>
          <p:cNvSpPr txBox="1"/>
          <p:nvPr/>
        </p:nvSpPr>
        <p:spPr>
          <a:xfrm>
            <a:off x="593536" y="3349895"/>
            <a:ext cx="5018361"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sz="3000"/>
            </a:lvl1pPr>
          </a:lstStyle>
          <a:p>
            <a:r>
              <a:rPr lang="en-US" sz="2400" b="1" dirty="0">
                <a:latin typeface="+mj-lt"/>
                <a:ea typeface="Roboto Condensed" panose="02000000000000000000" pitchFamily="2" charset="0"/>
                <a:cs typeface="Roboto Condensed" panose="02000000000000000000" pitchFamily="2" charset="0"/>
              </a:rPr>
              <a:t>Cheaper Home Batteries wildly popular</a:t>
            </a:r>
            <a:endParaRPr sz="2400" b="1" dirty="0">
              <a:latin typeface="+mj-lt"/>
              <a:ea typeface="Roboto Condensed" panose="02000000000000000000" pitchFamily="2" charset="0"/>
              <a:cs typeface="Roboto Condensed" panose="02000000000000000000" pitchFamily="2" charset="0"/>
            </a:endParaRPr>
          </a:p>
        </p:txBody>
      </p:sp>
      <p:sp>
        <p:nvSpPr>
          <p:cNvPr id="31" name="7">
            <a:extLst>
              <a:ext uri="{FF2B5EF4-FFF2-40B4-BE49-F238E27FC236}">
                <a16:creationId xmlns:a16="http://schemas.microsoft.com/office/drawing/2014/main" id="{707E8980-C65D-33F6-BC23-26BB2C494403}"/>
              </a:ext>
            </a:extLst>
          </p:cNvPr>
          <p:cNvSpPr txBox="1"/>
          <p:nvPr/>
        </p:nvSpPr>
        <p:spPr>
          <a:xfrm>
            <a:off x="2166668" y="2730135"/>
            <a:ext cx="65" cy="8279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defTabSz="914400">
              <a:lnSpc>
                <a:spcPct val="150000"/>
              </a:lnSpc>
              <a:tabLst>
                <a:tab pos="1384300" algn="l"/>
              </a:tabLst>
              <a:defRPr sz="4000">
                <a:solidFill>
                  <a:srgbClr val="F7F9FF"/>
                </a:solidFill>
                <a:latin typeface="linea-basic-10"/>
                <a:ea typeface="linea-basic-10"/>
                <a:cs typeface="linea-basic-10"/>
                <a:sym typeface="linea-basic-10"/>
              </a:defRPr>
            </a:lvl1pPr>
          </a:lstStyle>
          <a:p>
            <a:endParaRPr dirty="0"/>
          </a:p>
        </p:txBody>
      </p:sp>
      <p:sp>
        <p:nvSpPr>
          <p:cNvPr id="32" name="Efficiently disintermediate high…">
            <a:extLst>
              <a:ext uri="{FF2B5EF4-FFF2-40B4-BE49-F238E27FC236}">
                <a16:creationId xmlns:a16="http://schemas.microsoft.com/office/drawing/2014/main" id="{41E14540-ECB0-A10B-E28B-1291B9DEC77C}"/>
              </a:ext>
            </a:extLst>
          </p:cNvPr>
          <p:cNvSpPr txBox="1"/>
          <p:nvPr/>
        </p:nvSpPr>
        <p:spPr>
          <a:xfrm>
            <a:off x="12344400" y="3957213"/>
            <a:ext cx="4948999" cy="20002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p>
            <a:pPr>
              <a:lnSpc>
                <a:spcPct val="120000"/>
              </a:lnSpc>
              <a:defRPr sz="2500">
                <a:solidFill>
                  <a:srgbClr val="000000"/>
                </a:solidFill>
                <a:latin typeface="+mj-lt"/>
                <a:ea typeface="+mj-ea"/>
                <a:cs typeface="+mj-cs"/>
                <a:sym typeface="Roboto Condensed Light"/>
              </a:defRPr>
            </a:pPr>
            <a:r>
              <a:rPr lang="en-US" sz="2200" dirty="0">
                <a:latin typeface="+mj-lt"/>
                <a:ea typeface="Roboto Condensed Light" panose="02000000000000000000" pitchFamily="2" charset="0"/>
                <a:cs typeface="Roboto Condensed Light" panose="02000000000000000000" pitchFamily="2" charset="0"/>
              </a:rPr>
              <a:t>Launched on 3 November 2025, it includes the Product Guarantee of Origin (PGO), which will track the origin, formulation and emissions intensity of hydrogen from electrolysis</a:t>
            </a:r>
            <a:endParaRPr sz="2200" dirty="0">
              <a:latin typeface="+mj-lt"/>
              <a:ea typeface="Roboto Condensed Light" panose="02000000000000000000" pitchFamily="2" charset="0"/>
              <a:cs typeface="Roboto Condensed Light" panose="02000000000000000000" pitchFamily="2" charset="0"/>
            </a:endParaRPr>
          </a:p>
        </p:txBody>
      </p:sp>
      <p:sp>
        <p:nvSpPr>
          <p:cNvPr id="33" name="Efficiently disintermediate high…">
            <a:extLst>
              <a:ext uri="{FF2B5EF4-FFF2-40B4-BE49-F238E27FC236}">
                <a16:creationId xmlns:a16="http://schemas.microsoft.com/office/drawing/2014/main" id="{BAD173E3-8275-9705-60F8-3B7032E61C2F}"/>
              </a:ext>
            </a:extLst>
          </p:cNvPr>
          <p:cNvSpPr txBox="1"/>
          <p:nvPr/>
        </p:nvSpPr>
        <p:spPr>
          <a:xfrm>
            <a:off x="12344400" y="7015500"/>
            <a:ext cx="5157841" cy="20002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p>
            <a:pPr>
              <a:lnSpc>
                <a:spcPct val="120000"/>
              </a:lnSpc>
              <a:defRPr sz="2500">
                <a:solidFill>
                  <a:srgbClr val="000000"/>
                </a:solidFill>
                <a:latin typeface="+mj-lt"/>
                <a:ea typeface="+mj-ea"/>
                <a:cs typeface="+mj-cs"/>
                <a:sym typeface="Roboto Condensed Light"/>
              </a:defRPr>
            </a:pPr>
            <a:r>
              <a:rPr lang="en-US" sz="2200" dirty="0">
                <a:solidFill>
                  <a:srgbClr val="000000"/>
                </a:solidFill>
                <a:ea typeface="Roboto Condensed Light" panose="02000000000000000000" pitchFamily="2" charset="0"/>
                <a:cs typeface="Roboto Condensed Light" panose="02000000000000000000" pitchFamily="2" charset="0"/>
                <a:sym typeface="Roboto Condensed Light"/>
              </a:rPr>
              <a:t>As part of the above initiative, the Renewable Electricity Guarantee of Origin (REGO) is intended to substitute the LGC scheme once the Renewable Energy Target (RET) expires in 2030</a:t>
            </a:r>
          </a:p>
        </p:txBody>
      </p:sp>
      <p:sp>
        <p:nvSpPr>
          <p:cNvPr id="34" name="Efficiently disintermediate high…">
            <a:extLst>
              <a:ext uri="{FF2B5EF4-FFF2-40B4-BE49-F238E27FC236}">
                <a16:creationId xmlns:a16="http://schemas.microsoft.com/office/drawing/2014/main" id="{573BE72E-756C-4D54-722F-A5329E513A55}"/>
              </a:ext>
            </a:extLst>
          </p:cNvPr>
          <p:cNvSpPr txBox="1"/>
          <p:nvPr/>
        </p:nvSpPr>
        <p:spPr>
          <a:xfrm>
            <a:off x="590413" y="7359691"/>
            <a:ext cx="4902541" cy="15940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p>
            <a:pPr>
              <a:lnSpc>
                <a:spcPct val="120000"/>
              </a:lnSpc>
              <a:defRPr sz="2500">
                <a:solidFill>
                  <a:srgbClr val="000000"/>
                </a:solidFill>
                <a:latin typeface="+mj-lt"/>
                <a:ea typeface="+mj-ea"/>
                <a:cs typeface="+mj-cs"/>
                <a:sym typeface="Roboto Condensed Light"/>
              </a:defRPr>
            </a:pPr>
            <a:r>
              <a:rPr lang="en-US" sz="2200" dirty="0">
                <a:latin typeface="+mj-lt"/>
                <a:ea typeface="Roboto Condensed Light" panose="02000000000000000000" pitchFamily="2" charset="0"/>
                <a:cs typeface="Roboto Condensed Light" panose="02000000000000000000" pitchFamily="2" charset="0"/>
              </a:rPr>
              <a:t>The Federal Coalition has scrapped a commitment to reach net zero by 2050, although has decided to formally remain with the Paris Agreement</a:t>
            </a:r>
            <a:endParaRPr sz="2200" dirty="0">
              <a:latin typeface="+mj-lt"/>
              <a:ea typeface="Roboto Condensed Light" panose="02000000000000000000" pitchFamily="2" charset="0"/>
              <a:cs typeface="Roboto Condensed Light" panose="02000000000000000000" pitchFamily="2" charset="0"/>
            </a:endParaRPr>
          </a:p>
        </p:txBody>
      </p:sp>
      <p:sp>
        <p:nvSpPr>
          <p:cNvPr id="35" name="Efficiently disintermediate high…">
            <a:extLst>
              <a:ext uri="{FF2B5EF4-FFF2-40B4-BE49-F238E27FC236}">
                <a16:creationId xmlns:a16="http://schemas.microsoft.com/office/drawing/2014/main" id="{047B5C5C-C54C-27A2-4963-95C24EF7B0CB}"/>
              </a:ext>
            </a:extLst>
          </p:cNvPr>
          <p:cNvSpPr txBox="1"/>
          <p:nvPr/>
        </p:nvSpPr>
        <p:spPr>
          <a:xfrm>
            <a:off x="6399843" y="7363829"/>
            <a:ext cx="4948999" cy="20002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p>
            <a:pPr>
              <a:lnSpc>
                <a:spcPct val="120000"/>
              </a:lnSpc>
              <a:defRPr sz="2500">
                <a:solidFill>
                  <a:srgbClr val="000000"/>
                </a:solidFill>
                <a:latin typeface="+mj-lt"/>
                <a:ea typeface="+mj-ea"/>
                <a:cs typeface="+mj-cs"/>
                <a:sym typeface="Roboto Condensed Light"/>
              </a:defRPr>
            </a:pPr>
            <a:r>
              <a:rPr lang="en-US" sz="2200" dirty="0">
                <a:latin typeface="+mj-lt"/>
                <a:ea typeface="Roboto Condensed Light" panose="02000000000000000000" pitchFamily="2" charset="0"/>
                <a:cs typeface="Roboto Condensed Light" panose="02000000000000000000" pitchFamily="2" charset="0"/>
              </a:rPr>
              <a:t>After reaching a deal with the Greens, Labor will pass new Federal environmental laws that they hope will speed up approvals of development, such as renewable energy projects</a:t>
            </a:r>
            <a:endParaRPr sz="2200" dirty="0">
              <a:latin typeface="+mj-lt"/>
              <a:ea typeface="Roboto Condensed Light" panose="02000000000000000000" pitchFamily="2" charset="0"/>
              <a:cs typeface="Roboto Condensed Light" panose="02000000000000000000" pitchFamily="2" charset="0"/>
            </a:endParaRPr>
          </a:p>
        </p:txBody>
      </p:sp>
      <p:sp>
        <p:nvSpPr>
          <p:cNvPr id="3" name="Research">
            <a:extLst>
              <a:ext uri="{FF2B5EF4-FFF2-40B4-BE49-F238E27FC236}">
                <a16:creationId xmlns:a16="http://schemas.microsoft.com/office/drawing/2014/main" id="{5F3E68CD-62F6-CCD1-2BE9-BA11418A1EF0}"/>
              </a:ext>
            </a:extLst>
          </p:cNvPr>
          <p:cNvSpPr txBox="1"/>
          <p:nvPr/>
        </p:nvSpPr>
        <p:spPr>
          <a:xfrm>
            <a:off x="6399843" y="3349895"/>
            <a:ext cx="2962349"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sz="3000"/>
            </a:lvl1pPr>
          </a:lstStyle>
          <a:p>
            <a:r>
              <a:rPr lang="en-US" sz="2400" b="1" dirty="0" err="1">
                <a:latin typeface="+mj-lt"/>
                <a:ea typeface="Roboto Condensed" panose="02000000000000000000" pitchFamily="2" charset="0"/>
                <a:cs typeface="Roboto Condensed" panose="02000000000000000000" pitchFamily="2" charset="0"/>
              </a:rPr>
              <a:t>Eraring</a:t>
            </a:r>
            <a:r>
              <a:rPr lang="en-US" sz="2400" b="1" dirty="0">
                <a:latin typeface="+mj-lt"/>
                <a:ea typeface="Roboto Condensed" panose="02000000000000000000" pitchFamily="2" charset="0"/>
                <a:cs typeface="Roboto Condensed" panose="02000000000000000000" pitchFamily="2" charset="0"/>
              </a:rPr>
              <a:t> closure delayed</a:t>
            </a:r>
            <a:endParaRPr sz="2400" b="1" dirty="0">
              <a:latin typeface="+mj-lt"/>
              <a:ea typeface="Roboto Condensed" panose="02000000000000000000" pitchFamily="2" charset="0"/>
              <a:cs typeface="Roboto Condensed" panose="02000000000000000000" pitchFamily="2" charset="0"/>
            </a:endParaRPr>
          </a:p>
        </p:txBody>
      </p:sp>
      <p:sp>
        <p:nvSpPr>
          <p:cNvPr id="6" name="Efficiently disintermediate high…">
            <a:extLst>
              <a:ext uri="{FF2B5EF4-FFF2-40B4-BE49-F238E27FC236}">
                <a16:creationId xmlns:a16="http://schemas.microsoft.com/office/drawing/2014/main" id="{75E6859B-1CFE-F338-094F-33B2252EDB6F}"/>
              </a:ext>
            </a:extLst>
          </p:cNvPr>
          <p:cNvSpPr txBox="1"/>
          <p:nvPr/>
        </p:nvSpPr>
        <p:spPr>
          <a:xfrm>
            <a:off x="6399843" y="3837541"/>
            <a:ext cx="5157841" cy="2410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p>
            <a:pPr>
              <a:lnSpc>
                <a:spcPct val="120000"/>
              </a:lnSpc>
              <a:defRPr sz="2500">
                <a:solidFill>
                  <a:srgbClr val="000000"/>
                </a:solidFill>
                <a:latin typeface="+mj-lt"/>
                <a:ea typeface="+mj-ea"/>
                <a:cs typeface="+mj-cs"/>
                <a:sym typeface="Roboto Condensed Light"/>
              </a:defRPr>
            </a:pPr>
            <a:r>
              <a:rPr lang="en-US" sz="2200" dirty="0">
                <a:latin typeface="+mj-lt"/>
                <a:ea typeface="Roboto Condensed Light" panose="02000000000000000000" pitchFamily="2" charset="0"/>
                <a:cs typeface="Roboto Condensed Light" panose="02000000000000000000" pitchFamily="2" charset="0"/>
              </a:rPr>
              <a:t>The closure of Origin Energy’s </a:t>
            </a:r>
            <a:r>
              <a:rPr lang="en-US" sz="2200" dirty="0" err="1">
                <a:latin typeface="+mj-lt"/>
                <a:ea typeface="Roboto Condensed Light" panose="02000000000000000000" pitchFamily="2" charset="0"/>
                <a:cs typeface="Roboto Condensed Light" panose="02000000000000000000" pitchFamily="2" charset="0"/>
              </a:rPr>
              <a:t>Eraring</a:t>
            </a:r>
            <a:r>
              <a:rPr lang="en-US" sz="2200" dirty="0">
                <a:latin typeface="+mj-lt"/>
                <a:ea typeface="Roboto Condensed Light" panose="02000000000000000000" pitchFamily="2" charset="0"/>
                <a:cs typeface="Roboto Condensed Light" panose="02000000000000000000" pitchFamily="2" charset="0"/>
              </a:rPr>
              <a:t> power station has been delayed from August 2027 to April 2029.  This was not a surprise as there were concerns that not enough new supply was available to fill the gap from </a:t>
            </a:r>
            <a:r>
              <a:rPr lang="en-US" sz="2200" dirty="0" err="1">
                <a:latin typeface="+mj-lt"/>
                <a:ea typeface="Roboto Condensed Light" panose="02000000000000000000" pitchFamily="2" charset="0"/>
                <a:cs typeface="Roboto Condensed Light" panose="02000000000000000000" pitchFamily="2" charset="0"/>
              </a:rPr>
              <a:t>Eraring’s</a:t>
            </a:r>
            <a:r>
              <a:rPr lang="en-US" sz="2200" dirty="0">
                <a:latin typeface="+mj-lt"/>
                <a:ea typeface="Roboto Condensed Light" panose="02000000000000000000" pitchFamily="2" charset="0"/>
                <a:cs typeface="Roboto Condensed Light" panose="02000000000000000000" pitchFamily="2" charset="0"/>
              </a:rPr>
              <a:t> closure</a:t>
            </a:r>
            <a:endParaRPr sz="2200" dirty="0">
              <a:latin typeface="+mj-lt"/>
              <a:ea typeface="Roboto Condensed Light" panose="02000000000000000000" pitchFamily="2" charset="0"/>
              <a:cs typeface="Roboto Condensed Light" panose="02000000000000000000" pitchFamily="2" charset="0"/>
            </a:endParaRPr>
          </a:p>
        </p:txBody>
      </p:sp>
      <p:pic>
        <p:nvPicPr>
          <p:cNvPr id="7" name="Picture 6">
            <a:extLst>
              <a:ext uri="{FF2B5EF4-FFF2-40B4-BE49-F238E27FC236}">
                <a16:creationId xmlns:a16="http://schemas.microsoft.com/office/drawing/2014/main" id="{1DA4B988-9394-7656-A85B-1F101063F2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04854" y="-234513"/>
            <a:ext cx="4583143" cy="2863413"/>
          </a:xfrm>
          <a:prstGeom prst="rect">
            <a:avLst/>
          </a:prstGeom>
        </p:spPr>
      </p:pic>
    </p:spTree>
    <p:extLst>
      <p:ext uri="{BB962C8B-B14F-4D97-AF65-F5344CB8AC3E}">
        <p14:creationId xmlns:p14="http://schemas.microsoft.com/office/powerpoint/2010/main" val="349460069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7FFD45-8BEC-0A48-FE01-8FB3080DD71E}"/>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C6C1F2B-756F-644F-BB4E-949EAD0DC8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50AFB5A-E72A-DED5-0828-38460F762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8287996" cy="238611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8211051-5CD8-2804-A6AB-1EDAA3B38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 y="0"/>
            <a:ext cx="12172958" cy="2386113"/>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9C3CFEA-BA9F-5114-AA4E-3C24A56E7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172948" y="-1"/>
            <a:ext cx="6115047" cy="238611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3BEDC92-7624-CE74-34E8-20BA8510AC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025" y="-1"/>
            <a:ext cx="17598969" cy="2396149"/>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5">
            <a:extLst>
              <a:ext uri="{FF2B5EF4-FFF2-40B4-BE49-F238E27FC236}">
                <a16:creationId xmlns:a16="http://schemas.microsoft.com/office/drawing/2014/main" id="{C4D5A0C9-960F-0FDE-F8C3-5AC4A27E7328}"/>
              </a:ext>
            </a:extLst>
          </p:cNvPr>
          <p:cNvSpPr txBox="1"/>
          <p:nvPr/>
        </p:nvSpPr>
        <p:spPr>
          <a:xfrm>
            <a:off x="593536" y="443846"/>
            <a:ext cx="10198583" cy="704850"/>
          </a:xfrm>
          <a:prstGeom prst="rect">
            <a:avLst/>
          </a:prstGeom>
        </p:spPr>
        <p:txBody>
          <a:bodyPr wrap="square" lIns="0" tIns="0" rIns="0" bIns="0" rtlCol="0" anchor="t">
            <a:spAutoFit/>
          </a:bodyPr>
          <a:lstStyle/>
          <a:p>
            <a:pPr algn="l">
              <a:lnSpc>
                <a:spcPts val="5400"/>
              </a:lnSpc>
              <a:spcAft>
                <a:spcPts val="600"/>
              </a:spcAft>
            </a:pPr>
            <a:r>
              <a:rPr lang="en-US" sz="4500" spc="4" dirty="0">
                <a:solidFill>
                  <a:srgbClr val="F3F0E7"/>
                </a:solidFill>
                <a:latin typeface="Roboto Condensed 1"/>
                <a:ea typeface="Roboto Condensed 1"/>
                <a:cs typeface="Roboto Condensed 1"/>
                <a:sym typeface="Roboto Condensed 1"/>
              </a:rPr>
              <a:t> </a:t>
            </a:r>
            <a:endParaRPr lang="en-US" sz="4500" spc="4">
              <a:solidFill>
                <a:srgbClr val="F3F0E7"/>
              </a:solidFill>
              <a:latin typeface="Roboto Condensed 1"/>
              <a:ea typeface="Roboto Condensed 1"/>
              <a:cs typeface="Roboto Condensed 1"/>
              <a:sym typeface="Roboto Condensed 1"/>
            </a:endParaRPr>
          </a:p>
        </p:txBody>
      </p:sp>
      <p:sp>
        <p:nvSpPr>
          <p:cNvPr id="2" name="TextBox 1">
            <a:extLst>
              <a:ext uri="{FF2B5EF4-FFF2-40B4-BE49-F238E27FC236}">
                <a16:creationId xmlns:a16="http://schemas.microsoft.com/office/drawing/2014/main" id="{239F4120-435A-D105-E2C1-360E49B2B92A}"/>
              </a:ext>
            </a:extLst>
          </p:cNvPr>
          <p:cNvSpPr txBox="1"/>
          <p:nvPr/>
        </p:nvSpPr>
        <p:spPr>
          <a:xfrm>
            <a:off x="689019" y="417803"/>
            <a:ext cx="17228241" cy="155050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000" b="1" kern="1200" dirty="0">
                <a:solidFill>
                  <a:srgbClr val="FFFFFF"/>
                </a:solidFill>
                <a:latin typeface="+mj-lt"/>
                <a:ea typeface="+mj-ea"/>
                <a:cs typeface="+mj-cs"/>
              </a:rPr>
              <a:t>Energy Snapshot</a:t>
            </a:r>
          </a:p>
        </p:txBody>
      </p:sp>
      <p:pic>
        <p:nvPicPr>
          <p:cNvPr id="4" name="Picture 3">
            <a:extLst>
              <a:ext uri="{FF2B5EF4-FFF2-40B4-BE49-F238E27FC236}">
                <a16:creationId xmlns:a16="http://schemas.microsoft.com/office/drawing/2014/main" id="{B929DB21-F225-F725-F3CB-AB62D56D38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38500"/>
            <a:ext cx="18288000" cy="6429375"/>
          </a:xfrm>
          <a:prstGeom prst="rect">
            <a:avLst/>
          </a:prstGeom>
        </p:spPr>
      </p:pic>
      <p:pic>
        <p:nvPicPr>
          <p:cNvPr id="3" name="Picture 2">
            <a:extLst>
              <a:ext uri="{FF2B5EF4-FFF2-40B4-BE49-F238E27FC236}">
                <a16:creationId xmlns:a16="http://schemas.microsoft.com/office/drawing/2014/main" id="{6446BA7F-47AC-6453-B019-710C84E50D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854" y="-234513"/>
            <a:ext cx="4583143" cy="2863413"/>
          </a:xfrm>
          <a:prstGeom prst="rect">
            <a:avLst/>
          </a:prstGeom>
        </p:spPr>
      </p:pic>
    </p:spTree>
    <p:extLst>
      <p:ext uri="{BB962C8B-B14F-4D97-AF65-F5344CB8AC3E}">
        <p14:creationId xmlns:p14="http://schemas.microsoft.com/office/powerpoint/2010/main" val="249783712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5369795"/>
          </a:xfrm>
          <a:custGeom>
            <a:avLst/>
            <a:gdLst/>
            <a:ahLst/>
            <a:cxnLst/>
            <a:rect l="l" t="t" r="r" b="b"/>
            <a:pathLst>
              <a:path w="18288000" h="5348336">
                <a:moveTo>
                  <a:pt x="0" y="0"/>
                </a:moveTo>
                <a:lnTo>
                  <a:pt x="18288000" y="0"/>
                </a:lnTo>
                <a:lnTo>
                  <a:pt x="18288000" y="5348336"/>
                </a:lnTo>
                <a:lnTo>
                  <a:pt x="0" y="5348336"/>
                </a:lnTo>
                <a:lnTo>
                  <a:pt x="0" y="0"/>
                </a:lnTo>
                <a:close/>
              </a:path>
            </a:pathLst>
          </a:custGeom>
          <a:blipFill>
            <a:blip r:embed="rId2"/>
            <a:stretch>
              <a:fillRect t="-97333" b="-30832"/>
            </a:stretch>
          </a:blipFill>
        </p:spPr>
        <p:txBody>
          <a:bodyPr/>
          <a:lstStyle/>
          <a:p>
            <a:endParaRPr lang="en-AU"/>
          </a:p>
        </p:txBody>
      </p:sp>
      <p:sp>
        <p:nvSpPr>
          <p:cNvPr id="3" name="Freeform 3"/>
          <p:cNvSpPr/>
          <p:nvPr/>
        </p:nvSpPr>
        <p:spPr>
          <a:xfrm rot="-10800000">
            <a:off x="0" y="-1307579"/>
            <a:ext cx="18288000" cy="6677374"/>
          </a:xfrm>
          <a:custGeom>
            <a:avLst/>
            <a:gdLst/>
            <a:ahLst/>
            <a:cxnLst/>
            <a:rect l="l" t="t" r="r" b="b"/>
            <a:pathLst>
              <a:path w="19107776" h="6677374">
                <a:moveTo>
                  <a:pt x="0" y="0"/>
                </a:moveTo>
                <a:lnTo>
                  <a:pt x="19107775" y="0"/>
                </a:lnTo>
                <a:lnTo>
                  <a:pt x="19107775" y="6677374"/>
                </a:lnTo>
                <a:lnTo>
                  <a:pt x="0" y="6677374"/>
                </a:lnTo>
                <a:lnTo>
                  <a:pt x="0" y="0"/>
                </a:lnTo>
                <a:close/>
              </a:path>
            </a:pathLst>
          </a:custGeom>
          <a:blipFill>
            <a:blip r:embed="rId3">
              <a:alphaModFix amt="25000"/>
            </a:blip>
            <a:stretch>
              <a:fillRect t="-27344" r="-886" b="-2567"/>
            </a:stretch>
          </a:blipFill>
        </p:spPr>
        <p:txBody>
          <a:bodyPr/>
          <a:lstStyle/>
          <a:p>
            <a:endParaRPr lang="en-AU"/>
          </a:p>
        </p:txBody>
      </p:sp>
      <p:sp>
        <p:nvSpPr>
          <p:cNvPr id="4" name="Freeform 4"/>
          <p:cNvSpPr/>
          <p:nvPr/>
        </p:nvSpPr>
        <p:spPr>
          <a:xfrm>
            <a:off x="1572868" y="6562698"/>
            <a:ext cx="910348" cy="910348"/>
          </a:xfrm>
          <a:custGeom>
            <a:avLst/>
            <a:gdLst/>
            <a:ahLst/>
            <a:cxnLst/>
            <a:rect l="l" t="t" r="r" b="b"/>
            <a:pathLst>
              <a:path w="910348" h="910348">
                <a:moveTo>
                  <a:pt x="0" y="0"/>
                </a:moveTo>
                <a:lnTo>
                  <a:pt x="910348" y="0"/>
                </a:lnTo>
                <a:lnTo>
                  <a:pt x="910348" y="910348"/>
                </a:lnTo>
                <a:lnTo>
                  <a:pt x="0" y="9103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latin typeface="+mj-lt"/>
            </a:endParaRPr>
          </a:p>
        </p:txBody>
      </p:sp>
      <p:sp>
        <p:nvSpPr>
          <p:cNvPr id="5" name="Freeform 5"/>
          <p:cNvSpPr/>
          <p:nvPr/>
        </p:nvSpPr>
        <p:spPr>
          <a:xfrm>
            <a:off x="1572868" y="7747929"/>
            <a:ext cx="910348" cy="910348"/>
          </a:xfrm>
          <a:custGeom>
            <a:avLst/>
            <a:gdLst/>
            <a:ahLst/>
            <a:cxnLst/>
            <a:rect l="l" t="t" r="r" b="b"/>
            <a:pathLst>
              <a:path w="910348" h="910348">
                <a:moveTo>
                  <a:pt x="0" y="0"/>
                </a:moveTo>
                <a:lnTo>
                  <a:pt x="910348" y="0"/>
                </a:lnTo>
                <a:lnTo>
                  <a:pt x="910348" y="910348"/>
                </a:lnTo>
                <a:lnTo>
                  <a:pt x="0" y="910348"/>
                </a:lnTo>
                <a:lnTo>
                  <a:pt x="0" y="0"/>
                </a:lnTo>
                <a:close/>
              </a:path>
            </a:pathLst>
          </a:custGeom>
          <a:blipFill>
            <a:blip r:embed="rId4">
              <a:extLst>
                <a:ext uri="{96DAC541-7B7A-43D3-8B79-37D633B846F1}">
                  <asvg:svgBlip xmlns:asvg="http://schemas.microsoft.com/office/drawing/2016/SVG/main" r:embed="rId6"/>
                </a:ext>
              </a:extLst>
            </a:blip>
            <a:stretch>
              <a:fillRect/>
            </a:stretch>
          </a:blipFill>
        </p:spPr>
        <p:txBody>
          <a:bodyPr/>
          <a:lstStyle/>
          <a:p>
            <a:endParaRPr lang="en-AU">
              <a:latin typeface="+mj-lt"/>
            </a:endParaRPr>
          </a:p>
        </p:txBody>
      </p:sp>
      <p:sp>
        <p:nvSpPr>
          <p:cNvPr id="6" name="Freeform 6"/>
          <p:cNvSpPr/>
          <p:nvPr/>
        </p:nvSpPr>
        <p:spPr>
          <a:xfrm>
            <a:off x="1572868" y="8941020"/>
            <a:ext cx="910348" cy="910348"/>
          </a:xfrm>
          <a:custGeom>
            <a:avLst/>
            <a:gdLst/>
            <a:ahLst/>
            <a:cxnLst/>
            <a:rect l="l" t="t" r="r" b="b"/>
            <a:pathLst>
              <a:path w="910348" h="910348">
                <a:moveTo>
                  <a:pt x="0" y="0"/>
                </a:moveTo>
                <a:lnTo>
                  <a:pt x="910348" y="0"/>
                </a:lnTo>
                <a:lnTo>
                  <a:pt x="910348" y="910349"/>
                </a:lnTo>
                <a:lnTo>
                  <a:pt x="0" y="910349"/>
                </a:lnTo>
                <a:lnTo>
                  <a:pt x="0" y="0"/>
                </a:lnTo>
                <a:close/>
              </a:path>
            </a:pathLst>
          </a:custGeom>
          <a:blipFill>
            <a:blip r:embed="rId4">
              <a:extLst>
                <a:ext uri="{96DAC541-7B7A-43D3-8B79-37D633B846F1}">
                  <asvg:svgBlip xmlns:asvg="http://schemas.microsoft.com/office/drawing/2016/SVG/main" r:embed="rId7"/>
                </a:ext>
              </a:extLst>
            </a:blip>
            <a:stretch>
              <a:fillRect/>
            </a:stretch>
          </a:blipFill>
        </p:spPr>
        <p:txBody>
          <a:bodyPr/>
          <a:lstStyle/>
          <a:p>
            <a:endParaRPr lang="en-AU">
              <a:latin typeface="+mj-lt"/>
            </a:endParaRPr>
          </a:p>
        </p:txBody>
      </p:sp>
      <p:sp>
        <p:nvSpPr>
          <p:cNvPr id="7" name="Freeform 7"/>
          <p:cNvSpPr/>
          <p:nvPr/>
        </p:nvSpPr>
        <p:spPr>
          <a:xfrm>
            <a:off x="9555930" y="6562698"/>
            <a:ext cx="910348" cy="910348"/>
          </a:xfrm>
          <a:custGeom>
            <a:avLst/>
            <a:gdLst/>
            <a:ahLst/>
            <a:cxnLst/>
            <a:rect l="l" t="t" r="r" b="b"/>
            <a:pathLst>
              <a:path w="910348" h="910348">
                <a:moveTo>
                  <a:pt x="0" y="0"/>
                </a:moveTo>
                <a:lnTo>
                  <a:pt x="910348" y="0"/>
                </a:lnTo>
                <a:lnTo>
                  <a:pt x="910348" y="910348"/>
                </a:lnTo>
                <a:lnTo>
                  <a:pt x="0" y="910348"/>
                </a:lnTo>
                <a:lnTo>
                  <a:pt x="0" y="0"/>
                </a:lnTo>
                <a:close/>
              </a:path>
            </a:pathLst>
          </a:custGeom>
          <a:blipFill>
            <a:blip r:embed="rId4">
              <a:extLst>
                <a:ext uri="{96DAC541-7B7A-43D3-8B79-37D633B846F1}">
                  <asvg:svgBlip xmlns:asvg="http://schemas.microsoft.com/office/drawing/2016/SVG/main" r:embed="rId8"/>
                </a:ext>
              </a:extLst>
            </a:blip>
            <a:stretch>
              <a:fillRect/>
            </a:stretch>
          </a:blipFill>
        </p:spPr>
        <p:txBody>
          <a:bodyPr/>
          <a:lstStyle/>
          <a:p>
            <a:endParaRPr lang="en-AU">
              <a:latin typeface="+mj-lt"/>
            </a:endParaRPr>
          </a:p>
        </p:txBody>
      </p:sp>
      <p:sp>
        <p:nvSpPr>
          <p:cNvPr id="8" name="Freeform 8"/>
          <p:cNvSpPr/>
          <p:nvPr/>
        </p:nvSpPr>
        <p:spPr>
          <a:xfrm>
            <a:off x="9555930" y="8941020"/>
            <a:ext cx="910348" cy="910348"/>
          </a:xfrm>
          <a:custGeom>
            <a:avLst/>
            <a:gdLst/>
            <a:ahLst/>
            <a:cxnLst/>
            <a:rect l="l" t="t" r="r" b="b"/>
            <a:pathLst>
              <a:path w="910348" h="910348">
                <a:moveTo>
                  <a:pt x="0" y="0"/>
                </a:moveTo>
                <a:lnTo>
                  <a:pt x="910348" y="0"/>
                </a:lnTo>
                <a:lnTo>
                  <a:pt x="910348" y="910349"/>
                </a:lnTo>
                <a:lnTo>
                  <a:pt x="0" y="910349"/>
                </a:lnTo>
                <a:lnTo>
                  <a:pt x="0" y="0"/>
                </a:lnTo>
                <a:close/>
              </a:path>
            </a:pathLst>
          </a:custGeom>
          <a:blipFill>
            <a:blip r:embed="rId4">
              <a:extLst>
                <a:ext uri="{96DAC541-7B7A-43D3-8B79-37D633B846F1}">
                  <asvg:svgBlip xmlns:asvg="http://schemas.microsoft.com/office/drawing/2016/SVG/main" r:embed="rId9"/>
                </a:ext>
              </a:extLst>
            </a:blip>
            <a:stretch>
              <a:fillRect/>
            </a:stretch>
          </a:blipFill>
        </p:spPr>
        <p:txBody>
          <a:bodyPr/>
          <a:lstStyle/>
          <a:p>
            <a:endParaRPr lang="en-AU">
              <a:latin typeface="+mj-lt"/>
            </a:endParaRPr>
          </a:p>
        </p:txBody>
      </p:sp>
      <p:sp>
        <p:nvSpPr>
          <p:cNvPr id="9" name="Freeform 9"/>
          <p:cNvSpPr/>
          <p:nvPr/>
        </p:nvSpPr>
        <p:spPr>
          <a:xfrm>
            <a:off x="9555930" y="7747929"/>
            <a:ext cx="910348" cy="910348"/>
          </a:xfrm>
          <a:custGeom>
            <a:avLst/>
            <a:gdLst/>
            <a:ahLst/>
            <a:cxnLst/>
            <a:rect l="l" t="t" r="r" b="b"/>
            <a:pathLst>
              <a:path w="910348" h="910348">
                <a:moveTo>
                  <a:pt x="0" y="0"/>
                </a:moveTo>
                <a:lnTo>
                  <a:pt x="910348" y="0"/>
                </a:lnTo>
                <a:lnTo>
                  <a:pt x="910348" y="910348"/>
                </a:lnTo>
                <a:lnTo>
                  <a:pt x="0" y="910348"/>
                </a:lnTo>
                <a:lnTo>
                  <a:pt x="0" y="0"/>
                </a:lnTo>
                <a:close/>
              </a:path>
            </a:pathLst>
          </a:custGeom>
          <a:blipFill>
            <a:blip r:embed="rId4">
              <a:extLst>
                <a:ext uri="{96DAC541-7B7A-43D3-8B79-37D633B846F1}">
                  <asvg:svgBlip xmlns:asvg="http://schemas.microsoft.com/office/drawing/2016/SVG/main" r:embed="rId10"/>
                </a:ext>
              </a:extLst>
            </a:blip>
            <a:stretch>
              <a:fillRect/>
            </a:stretch>
          </a:blipFill>
        </p:spPr>
        <p:txBody>
          <a:bodyPr/>
          <a:lstStyle/>
          <a:p>
            <a:endParaRPr lang="en-AU">
              <a:latin typeface="+mj-lt"/>
            </a:endParaRPr>
          </a:p>
        </p:txBody>
      </p:sp>
      <p:grpSp>
        <p:nvGrpSpPr>
          <p:cNvPr id="10" name="Group 10"/>
          <p:cNvGrpSpPr/>
          <p:nvPr/>
        </p:nvGrpSpPr>
        <p:grpSpPr>
          <a:xfrm>
            <a:off x="1211603" y="1784173"/>
            <a:ext cx="6898388" cy="728200"/>
            <a:chOff x="0" y="0"/>
            <a:chExt cx="1816859" cy="191789"/>
          </a:xfrm>
        </p:grpSpPr>
        <p:sp>
          <p:nvSpPr>
            <p:cNvPr id="11" name="Freeform 11"/>
            <p:cNvSpPr/>
            <p:nvPr/>
          </p:nvSpPr>
          <p:spPr>
            <a:xfrm>
              <a:off x="0" y="0"/>
              <a:ext cx="1816859" cy="191789"/>
            </a:xfrm>
            <a:custGeom>
              <a:avLst/>
              <a:gdLst/>
              <a:ahLst/>
              <a:cxnLst/>
              <a:rect l="l" t="t" r="r" b="b"/>
              <a:pathLst>
                <a:path w="1816859" h="191789">
                  <a:moveTo>
                    <a:pt x="6734" y="0"/>
                  </a:moveTo>
                  <a:lnTo>
                    <a:pt x="1810126" y="0"/>
                  </a:lnTo>
                  <a:cubicBezTo>
                    <a:pt x="1813845" y="0"/>
                    <a:pt x="1816859" y="3015"/>
                    <a:pt x="1816859" y="6734"/>
                  </a:cubicBezTo>
                  <a:lnTo>
                    <a:pt x="1816859" y="185056"/>
                  </a:lnTo>
                  <a:cubicBezTo>
                    <a:pt x="1816859" y="186841"/>
                    <a:pt x="1816150" y="188554"/>
                    <a:pt x="1814887" y="189817"/>
                  </a:cubicBezTo>
                  <a:cubicBezTo>
                    <a:pt x="1813624" y="191080"/>
                    <a:pt x="1811912" y="191789"/>
                    <a:pt x="1810126" y="191789"/>
                  </a:cubicBezTo>
                  <a:lnTo>
                    <a:pt x="6734" y="191789"/>
                  </a:lnTo>
                  <a:cubicBezTo>
                    <a:pt x="4948" y="191789"/>
                    <a:pt x="3235" y="191080"/>
                    <a:pt x="1972" y="189817"/>
                  </a:cubicBezTo>
                  <a:cubicBezTo>
                    <a:pt x="709" y="188554"/>
                    <a:pt x="0" y="186841"/>
                    <a:pt x="0" y="185056"/>
                  </a:cubicBezTo>
                  <a:lnTo>
                    <a:pt x="0" y="6734"/>
                  </a:lnTo>
                  <a:cubicBezTo>
                    <a:pt x="0" y="4948"/>
                    <a:pt x="709" y="3235"/>
                    <a:pt x="1972" y="1972"/>
                  </a:cubicBezTo>
                  <a:cubicBezTo>
                    <a:pt x="3235" y="709"/>
                    <a:pt x="4948" y="0"/>
                    <a:pt x="6734" y="0"/>
                  </a:cubicBezTo>
                  <a:close/>
                </a:path>
              </a:pathLst>
            </a:custGeom>
            <a:solidFill>
              <a:srgbClr val="0C3C60"/>
            </a:solidFill>
          </p:spPr>
          <p:txBody>
            <a:bodyPr/>
            <a:lstStyle/>
            <a:p>
              <a:endParaRPr lang="en-AU">
                <a:latin typeface="+mj-lt"/>
              </a:endParaRPr>
            </a:p>
          </p:txBody>
        </p:sp>
        <p:sp>
          <p:nvSpPr>
            <p:cNvPr id="12" name="TextBox 12"/>
            <p:cNvSpPr txBox="1"/>
            <p:nvPr/>
          </p:nvSpPr>
          <p:spPr>
            <a:xfrm>
              <a:off x="0" y="-38100"/>
              <a:ext cx="1816859" cy="229889"/>
            </a:xfrm>
            <a:prstGeom prst="rect">
              <a:avLst/>
            </a:prstGeom>
          </p:spPr>
          <p:txBody>
            <a:bodyPr lIns="50800" tIns="50800" rIns="50800" bIns="50800" rtlCol="0" anchor="ctr"/>
            <a:lstStyle/>
            <a:p>
              <a:pPr algn="ctr">
                <a:lnSpc>
                  <a:spcPts val="2305"/>
                </a:lnSpc>
              </a:pPr>
              <a:endParaRPr>
                <a:latin typeface="+mj-lt"/>
              </a:endParaRPr>
            </a:p>
          </p:txBody>
        </p:sp>
      </p:grpSp>
      <p:grpSp>
        <p:nvGrpSpPr>
          <p:cNvPr id="13" name="Group 13"/>
          <p:cNvGrpSpPr/>
          <p:nvPr/>
        </p:nvGrpSpPr>
        <p:grpSpPr>
          <a:xfrm>
            <a:off x="1963861" y="7102724"/>
            <a:ext cx="128361" cy="173878"/>
            <a:chOff x="0" y="0"/>
            <a:chExt cx="812800" cy="1101022"/>
          </a:xfrm>
        </p:grpSpPr>
        <p:sp>
          <p:nvSpPr>
            <p:cNvPr id="14" name="Freeform 14"/>
            <p:cNvSpPr/>
            <p:nvPr/>
          </p:nvSpPr>
          <p:spPr>
            <a:xfrm>
              <a:off x="0" y="0"/>
              <a:ext cx="812800" cy="1101022"/>
            </a:xfrm>
            <a:custGeom>
              <a:avLst/>
              <a:gdLst/>
              <a:ahLst/>
              <a:cxnLst/>
              <a:rect l="l" t="t" r="r" b="b"/>
              <a:pathLst>
                <a:path w="812800" h="1101022">
                  <a:moveTo>
                    <a:pt x="406400" y="0"/>
                  </a:moveTo>
                  <a:cubicBezTo>
                    <a:pt x="181951" y="0"/>
                    <a:pt x="0" y="246472"/>
                    <a:pt x="0" y="550511"/>
                  </a:cubicBezTo>
                  <a:cubicBezTo>
                    <a:pt x="0" y="854550"/>
                    <a:pt x="181951" y="1101022"/>
                    <a:pt x="406400" y="1101022"/>
                  </a:cubicBezTo>
                  <a:cubicBezTo>
                    <a:pt x="630849" y="1101022"/>
                    <a:pt x="812800" y="854550"/>
                    <a:pt x="812800" y="550511"/>
                  </a:cubicBezTo>
                  <a:cubicBezTo>
                    <a:pt x="812800" y="246472"/>
                    <a:pt x="630849" y="0"/>
                    <a:pt x="406400" y="0"/>
                  </a:cubicBezTo>
                  <a:close/>
                </a:path>
              </a:pathLst>
            </a:custGeom>
            <a:solidFill>
              <a:srgbClr val="0C3C60"/>
            </a:solidFill>
          </p:spPr>
          <p:txBody>
            <a:bodyPr/>
            <a:lstStyle/>
            <a:p>
              <a:endParaRPr lang="en-AU">
                <a:latin typeface="+mj-lt"/>
              </a:endParaRPr>
            </a:p>
          </p:txBody>
        </p:sp>
        <p:sp>
          <p:nvSpPr>
            <p:cNvPr id="15" name="TextBox 15"/>
            <p:cNvSpPr txBox="1"/>
            <p:nvPr/>
          </p:nvSpPr>
          <p:spPr>
            <a:xfrm>
              <a:off x="76200" y="65121"/>
              <a:ext cx="660400" cy="932680"/>
            </a:xfrm>
            <a:prstGeom prst="rect">
              <a:avLst/>
            </a:prstGeom>
          </p:spPr>
          <p:txBody>
            <a:bodyPr lIns="50800" tIns="50800" rIns="50800" bIns="50800" rtlCol="0" anchor="ctr"/>
            <a:lstStyle/>
            <a:p>
              <a:pPr algn="ctr">
                <a:lnSpc>
                  <a:spcPts val="2305"/>
                </a:lnSpc>
              </a:pPr>
              <a:endParaRPr>
                <a:latin typeface="+mj-lt"/>
              </a:endParaRPr>
            </a:p>
          </p:txBody>
        </p:sp>
      </p:grpSp>
      <p:sp>
        <p:nvSpPr>
          <p:cNvPr id="16" name="Freeform 16"/>
          <p:cNvSpPr/>
          <p:nvPr/>
        </p:nvSpPr>
        <p:spPr>
          <a:xfrm>
            <a:off x="1741305" y="6685424"/>
            <a:ext cx="573474" cy="664897"/>
          </a:xfrm>
          <a:custGeom>
            <a:avLst/>
            <a:gdLst/>
            <a:ahLst/>
            <a:cxnLst/>
            <a:rect l="l" t="t" r="r" b="b"/>
            <a:pathLst>
              <a:path w="573474" h="664897">
                <a:moveTo>
                  <a:pt x="0" y="0"/>
                </a:moveTo>
                <a:lnTo>
                  <a:pt x="573474" y="0"/>
                </a:lnTo>
                <a:lnTo>
                  <a:pt x="573474" y="664896"/>
                </a:lnTo>
                <a:lnTo>
                  <a:pt x="0" y="66489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AU">
              <a:latin typeface="+mj-lt"/>
            </a:endParaRPr>
          </a:p>
        </p:txBody>
      </p:sp>
      <p:sp>
        <p:nvSpPr>
          <p:cNvPr id="17" name="Freeform 17" descr="Group 3217.png"/>
          <p:cNvSpPr/>
          <p:nvPr/>
        </p:nvSpPr>
        <p:spPr>
          <a:xfrm>
            <a:off x="1686662" y="9054815"/>
            <a:ext cx="682759" cy="682759"/>
          </a:xfrm>
          <a:custGeom>
            <a:avLst/>
            <a:gdLst/>
            <a:ahLst/>
            <a:cxnLst/>
            <a:rect l="l" t="t" r="r" b="b"/>
            <a:pathLst>
              <a:path w="682759" h="682759">
                <a:moveTo>
                  <a:pt x="0" y="0"/>
                </a:moveTo>
                <a:lnTo>
                  <a:pt x="682759" y="0"/>
                </a:lnTo>
                <a:lnTo>
                  <a:pt x="682759" y="682759"/>
                </a:lnTo>
                <a:lnTo>
                  <a:pt x="0" y="682759"/>
                </a:lnTo>
                <a:lnTo>
                  <a:pt x="0" y="0"/>
                </a:lnTo>
                <a:close/>
              </a:path>
            </a:pathLst>
          </a:custGeom>
          <a:blipFill>
            <a:blip r:embed="rId13"/>
            <a:stretch>
              <a:fillRect/>
            </a:stretch>
          </a:blipFill>
        </p:spPr>
        <p:txBody>
          <a:bodyPr/>
          <a:lstStyle/>
          <a:p>
            <a:endParaRPr lang="en-AU">
              <a:latin typeface="+mj-lt"/>
            </a:endParaRPr>
          </a:p>
        </p:txBody>
      </p:sp>
      <p:sp>
        <p:nvSpPr>
          <p:cNvPr id="18" name="Freeform 18"/>
          <p:cNvSpPr/>
          <p:nvPr/>
        </p:nvSpPr>
        <p:spPr>
          <a:xfrm>
            <a:off x="1766595" y="7920457"/>
            <a:ext cx="522894" cy="565291"/>
          </a:xfrm>
          <a:custGeom>
            <a:avLst/>
            <a:gdLst/>
            <a:ahLst/>
            <a:cxnLst/>
            <a:rect l="l" t="t" r="r" b="b"/>
            <a:pathLst>
              <a:path w="522894" h="565291">
                <a:moveTo>
                  <a:pt x="0" y="0"/>
                </a:moveTo>
                <a:lnTo>
                  <a:pt x="522894" y="0"/>
                </a:lnTo>
                <a:lnTo>
                  <a:pt x="522894" y="565291"/>
                </a:lnTo>
                <a:lnTo>
                  <a:pt x="0" y="56529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AU">
              <a:latin typeface="+mj-lt"/>
            </a:endParaRPr>
          </a:p>
        </p:txBody>
      </p:sp>
      <p:sp>
        <p:nvSpPr>
          <p:cNvPr id="19" name="Freeform 19"/>
          <p:cNvSpPr/>
          <p:nvPr/>
        </p:nvSpPr>
        <p:spPr>
          <a:xfrm>
            <a:off x="9689221" y="7881220"/>
            <a:ext cx="643765" cy="643765"/>
          </a:xfrm>
          <a:custGeom>
            <a:avLst/>
            <a:gdLst/>
            <a:ahLst/>
            <a:cxnLst/>
            <a:rect l="l" t="t" r="r" b="b"/>
            <a:pathLst>
              <a:path w="643765" h="643765">
                <a:moveTo>
                  <a:pt x="0" y="0"/>
                </a:moveTo>
                <a:lnTo>
                  <a:pt x="643766" y="0"/>
                </a:lnTo>
                <a:lnTo>
                  <a:pt x="643766" y="643765"/>
                </a:lnTo>
                <a:lnTo>
                  <a:pt x="0" y="64376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AU">
              <a:latin typeface="+mj-lt"/>
            </a:endParaRPr>
          </a:p>
        </p:txBody>
      </p:sp>
      <p:sp>
        <p:nvSpPr>
          <p:cNvPr id="20" name="Freeform 20"/>
          <p:cNvSpPr/>
          <p:nvPr/>
        </p:nvSpPr>
        <p:spPr>
          <a:xfrm>
            <a:off x="9755037" y="9095977"/>
            <a:ext cx="512135" cy="600434"/>
          </a:xfrm>
          <a:custGeom>
            <a:avLst/>
            <a:gdLst/>
            <a:ahLst/>
            <a:cxnLst/>
            <a:rect l="l" t="t" r="r" b="b"/>
            <a:pathLst>
              <a:path w="512135" h="600434">
                <a:moveTo>
                  <a:pt x="0" y="0"/>
                </a:moveTo>
                <a:lnTo>
                  <a:pt x="512135" y="0"/>
                </a:lnTo>
                <a:lnTo>
                  <a:pt x="512135" y="600434"/>
                </a:lnTo>
                <a:lnTo>
                  <a:pt x="0" y="600434"/>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AU">
              <a:latin typeface="+mj-lt"/>
            </a:endParaRPr>
          </a:p>
        </p:txBody>
      </p:sp>
      <p:sp>
        <p:nvSpPr>
          <p:cNvPr id="21" name="Freeform 21"/>
          <p:cNvSpPr/>
          <p:nvPr/>
        </p:nvSpPr>
        <p:spPr>
          <a:xfrm>
            <a:off x="9692021" y="6716142"/>
            <a:ext cx="638167" cy="634178"/>
          </a:xfrm>
          <a:custGeom>
            <a:avLst/>
            <a:gdLst/>
            <a:ahLst/>
            <a:cxnLst/>
            <a:rect l="l" t="t" r="r" b="b"/>
            <a:pathLst>
              <a:path w="638167" h="634178">
                <a:moveTo>
                  <a:pt x="0" y="0"/>
                </a:moveTo>
                <a:lnTo>
                  <a:pt x="638166" y="0"/>
                </a:lnTo>
                <a:lnTo>
                  <a:pt x="638166" y="634178"/>
                </a:lnTo>
                <a:lnTo>
                  <a:pt x="0" y="634178"/>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AU">
              <a:latin typeface="+mj-lt"/>
            </a:endParaRPr>
          </a:p>
        </p:txBody>
      </p:sp>
      <p:sp>
        <p:nvSpPr>
          <p:cNvPr id="22" name="TextBox 22"/>
          <p:cNvSpPr txBox="1"/>
          <p:nvPr/>
        </p:nvSpPr>
        <p:spPr>
          <a:xfrm>
            <a:off x="1329630" y="1688923"/>
            <a:ext cx="8725430" cy="781106"/>
          </a:xfrm>
          <a:prstGeom prst="rect">
            <a:avLst/>
          </a:prstGeom>
        </p:spPr>
        <p:txBody>
          <a:bodyPr lIns="0" tIns="0" rIns="0" bIns="0" rtlCol="0" anchor="t">
            <a:spAutoFit/>
          </a:bodyPr>
          <a:lstStyle/>
          <a:p>
            <a:pPr algn="l">
              <a:lnSpc>
                <a:spcPts val="6299"/>
              </a:lnSpc>
            </a:pPr>
            <a:r>
              <a:rPr lang="en-US" sz="4500" b="1" dirty="0">
                <a:solidFill>
                  <a:srgbClr val="F7F9FF"/>
                </a:solidFill>
                <a:latin typeface="+mj-lt"/>
                <a:ea typeface="Roboto Condensed"/>
                <a:cs typeface="Roboto Condensed"/>
                <a:sym typeface="Roboto Condensed"/>
              </a:rPr>
              <a:t>Bespoke energy procurement</a:t>
            </a:r>
          </a:p>
        </p:txBody>
      </p:sp>
      <p:sp>
        <p:nvSpPr>
          <p:cNvPr id="23" name="TextBox 23"/>
          <p:cNvSpPr txBox="1"/>
          <p:nvPr/>
        </p:nvSpPr>
        <p:spPr>
          <a:xfrm>
            <a:off x="2717961" y="6677187"/>
            <a:ext cx="5350554" cy="694934"/>
          </a:xfrm>
          <a:prstGeom prst="rect">
            <a:avLst/>
          </a:prstGeom>
        </p:spPr>
        <p:txBody>
          <a:bodyPr lIns="0" tIns="0" rIns="0" bIns="0" rtlCol="0" anchor="t">
            <a:spAutoFit/>
          </a:bodyPr>
          <a:lstStyle/>
          <a:p>
            <a:pPr algn="l">
              <a:lnSpc>
                <a:spcPts val="2754"/>
              </a:lnSpc>
            </a:pPr>
            <a:r>
              <a:rPr lang="en-US" sz="1967">
                <a:solidFill>
                  <a:srgbClr val="000000"/>
                </a:solidFill>
                <a:latin typeface="+mj-lt"/>
                <a:ea typeface="Roboto Condensed"/>
                <a:cs typeface="Roboto Condensed"/>
                <a:sym typeface="Roboto Condensed"/>
              </a:rPr>
              <a:t>Collaborate on a procurement strategy tailored for your requirements  </a:t>
            </a:r>
          </a:p>
        </p:txBody>
      </p:sp>
      <p:sp>
        <p:nvSpPr>
          <p:cNvPr id="24" name="TextBox 24"/>
          <p:cNvSpPr txBox="1"/>
          <p:nvPr/>
        </p:nvSpPr>
        <p:spPr>
          <a:xfrm>
            <a:off x="2717961" y="8009777"/>
            <a:ext cx="5920571" cy="339027"/>
          </a:xfrm>
          <a:prstGeom prst="rect">
            <a:avLst/>
          </a:prstGeom>
        </p:spPr>
        <p:txBody>
          <a:bodyPr lIns="0" tIns="0" rIns="0" bIns="0" rtlCol="0" anchor="t">
            <a:spAutoFit/>
          </a:bodyPr>
          <a:lstStyle/>
          <a:p>
            <a:pPr algn="l">
              <a:lnSpc>
                <a:spcPts val="2754"/>
              </a:lnSpc>
            </a:pPr>
            <a:r>
              <a:rPr lang="en-US" sz="1967">
                <a:solidFill>
                  <a:srgbClr val="000000"/>
                </a:solidFill>
                <a:latin typeface="+mj-lt"/>
                <a:ea typeface="Roboto Condensed"/>
                <a:cs typeface="Roboto Condensed"/>
                <a:sym typeface="Roboto Condensed"/>
              </a:rPr>
              <a:t>Market monitoring backed by industry expertise</a:t>
            </a:r>
          </a:p>
        </p:txBody>
      </p:sp>
      <p:sp>
        <p:nvSpPr>
          <p:cNvPr id="25" name="TextBox 25"/>
          <p:cNvSpPr txBox="1"/>
          <p:nvPr/>
        </p:nvSpPr>
        <p:spPr>
          <a:xfrm>
            <a:off x="10796716" y="6633206"/>
            <a:ext cx="6251284" cy="694934"/>
          </a:xfrm>
          <a:prstGeom prst="rect">
            <a:avLst/>
          </a:prstGeom>
        </p:spPr>
        <p:txBody>
          <a:bodyPr lIns="0" tIns="0" rIns="0" bIns="0" rtlCol="0" anchor="t">
            <a:spAutoFit/>
          </a:bodyPr>
          <a:lstStyle/>
          <a:p>
            <a:pPr algn="l">
              <a:lnSpc>
                <a:spcPts val="2754"/>
              </a:lnSpc>
            </a:pPr>
            <a:r>
              <a:rPr lang="en-US" sz="1967">
                <a:solidFill>
                  <a:srgbClr val="000000"/>
                </a:solidFill>
                <a:latin typeface="+mj-lt"/>
                <a:ea typeface="Roboto Condensed"/>
                <a:cs typeface="Roboto Condensed"/>
                <a:sym typeface="Roboto Condensed"/>
              </a:rPr>
              <a:t>As one of the largest energy aggregators in the country, we have deep relationships with energy suppliers.</a:t>
            </a:r>
          </a:p>
        </p:txBody>
      </p:sp>
      <p:sp>
        <p:nvSpPr>
          <p:cNvPr id="26" name="TextBox 26"/>
          <p:cNvSpPr txBox="1"/>
          <p:nvPr/>
        </p:nvSpPr>
        <p:spPr>
          <a:xfrm>
            <a:off x="1329630" y="5633156"/>
            <a:ext cx="2327970" cy="456472"/>
          </a:xfrm>
          <a:prstGeom prst="rect">
            <a:avLst/>
          </a:prstGeom>
        </p:spPr>
        <p:txBody>
          <a:bodyPr wrap="square" lIns="0" tIns="0" rIns="0" bIns="0" rtlCol="0" anchor="t">
            <a:spAutoFit/>
          </a:bodyPr>
          <a:lstStyle/>
          <a:p>
            <a:pPr algn="l">
              <a:lnSpc>
                <a:spcPts val="3763"/>
              </a:lnSpc>
            </a:pPr>
            <a:r>
              <a:rPr lang="en-US" sz="2688" b="1" dirty="0">
                <a:solidFill>
                  <a:srgbClr val="1D1D1D"/>
                </a:solidFill>
                <a:latin typeface="+mj-lt"/>
                <a:ea typeface="Roboto Condensed Bold"/>
                <a:cs typeface="Roboto Condensed Bold"/>
                <a:sym typeface="Roboto Condensed Bold"/>
              </a:rPr>
              <a:t>Key Features</a:t>
            </a:r>
          </a:p>
        </p:txBody>
      </p:sp>
      <p:sp>
        <p:nvSpPr>
          <p:cNvPr id="27" name="TextBox 27"/>
          <p:cNvSpPr txBox="1"/>
          <p:nvPr/>
        </p:nvSpPr>
        <p:spPr>
          <a:xfrm>
            <a:off x="9295722" y="5633156"/>
            <a:ext cx="6453560" cy="474575"/>
          </a:xfrm>
          <a:prstGeom prst="rect">
            <a:avLst/>
          </a:prstGeom>
        </p:spPr>
        <p:txBody>
          <a:bodyPr lIns="0" tIns="0" rIns="0" bIns="0" rtlCol="0" anchor="t">
            <a:spAutoFit/>
          </a:bodyPr>
          <a:lstStyle/>
          <a:p>
            <a:pPr algn="l">
              <a:lnSpc>
                <a:spcPts val="3763"/>
              </a:lnSpc>
            </a:pPr>
            <a:r>
              <a:rPr lang="en-US" sz="2688" b="1">
                <a:solidFill>
                  <a:srgbClr val="1D1D1D"/>
                </a:solidFill>
                <a:latin typeface="+mj-lt"/>
                <a:ea typeface="Roboto Condensed Bold"/>
                <a:cs typeface="Roboto Condensed Bold"/>
                <a:sym typeface="Roboto Condensed Bold"/>
              </a:rPr>
              <a:t>Benefits</a:t>
            </a:r>
          </a:p>
        </p:txBody>
      </p:sp>
      <p:sp>
        <p:nvSpPr>
          <p:cNvPr id="28" name="TextBox 28"/>
          <p:cNvSpPr txBox="1"/>
          <p:nvPr/>
        </p:nvSpPr>
        <p:spPr>
          <a:xfrm>
            <a:off x="2717961" y="9067173"/>
            <a:ext cx="6012407" cy="694934"/>
          </a:xfrm>
          <a:prstGeom prst="rect">
            <a:avLst/>
          </a:prstGeom>
        </p:spPr>
        <p:txBody>
          <a:bodyPr lIns="0" tIns="0" rIns="0" bIns="0" rtlCol="0" anchor="t">
            <a:spAutoFit/>
          </a:bodyPr>
          <a:lstStyle/>
          <a:p>
            <a:pPr algn="l">
              <a:lnSpc>
                <a:spcPts val="2754"/>
              </a:lnSpc>
            </a:pPr>
            <a:r>
              <a:rPr lang="en-US" sz="1967">
                <a:solidFill>
                  <a:srgbClr val="000000"/>
                </a:solidFill>
                <a:latin typeface="+mj-lt"/>
                <a:ea typeface="Roboto Condensed"/>
                <a:cs typeface="Roboto Condensed"/>
                <a:sym typeface="Roboto Condensed"/>
              </a:rPr>
              <a:t>Rigorous energy supplier assessment with simple, easy to read reports</a:t>
            </a:r>
          </a:p>
        </p:txBody>
      </p:sp>
      <p:sp>
        <p:nvSpPr>
          <p:cNvPr id="29" name="TextBox 29"/>
          <p:cNvSpPr txBox="1"/>
          <p:nvPr/>
        </p:nvSpPr>
        <p:spPr>
          <a:xfrm>
            <a:off x="10796716" y="7839087"/>
            <a:ext cx="6448842" cy="694934"/>
          </a:xfrm>
          <a:prstGeom prst="rect">
            <a:avLst/>
          </a:prstGeom>
        </p:spPr>
        <p:txBody>
          <a:bodyPr lIns="0" tIns="0" rIns="0" bIns="0" rtlCol="0" anchor="t">
            <a:spAutoFit/>
          </a:bodyPr>
          <a:lstStyle/>
          <a:p>
            <a:pPr algn="l">
              <a:lnSpc>
                <a:spcPts val="2754"/>
              </a:lnSpc>
            </a:pPr>
            <a:r>
              <a:rPr lang="en-US" sz="1967">
                <a:solidFill>
                  <a:srgbClr val="000000"/>
                </a:solidFill>
                <a:latin typeface="+mj-lt"/>
                <a:ea typeface="Roboto Condensed"/>
                <a:cs typeface="Roboto Condensed"/>
                <a:sym typeface="Roboto Condensed"/>
              </a:rPr>
              <a:t>Access to energy solutions, such as solar, batteries, electric vehicles and energy efficiency schemes</a:t>
            </a:r>
          </a:p>
        </p:txBody>
      </p:sp>
      <p:sp>
        <p:nvSpPr>
          <p:cNvPr id="30" name="TextBox 30"/>
          <p:cNvSpPr txBox="1"/>
          <p:nvPr/>
        </p:nvSpPr>
        <p:spPr>
          <a:xfrm>
            <a:off x="10796716" y="9006696"/>
            <a:ext cx="5586955" cy="694934"/>
          </a:xfrm>
          <a:prstGeom prst="rect">
            <a:avLst/>
          </a:prstGeom>
        </p:spPr>
        <p:txBody>
          <a:bodyPr lIns="0" tIns="0" rIns="0" bIns="0" rtlCol="0" anchor="t">
            <a:spAutoFit/>
          </a:bodyPr>
          <a:lstStyle/>
          <a:p>
            <a:pPr algn="l">
              <a:lnSpc>
                <a:spcPts val="2754"/>
              </a:lnSpc>
            </a:pPr>
            <a:r>
              <a:rPr lang="en-US" sz="1967">
                <a:solidFill>
                  <a:srgbClr val="000000"/>
                </a:solidFill>
                <a:latin typeface="+mj-lt"/>
                <a:ea typeface="Roboto Condensed"/>
                <a:cs typeface="Roboto Condensed"/>
                <a:sym typeface="Roboto Condensed"/>
              </a:rPr>
              <a:t>Green Power options as part of a tailored energy solution.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1"/>
            <a:ext cx="18288000" cy="5393944"/>
          </a:xfrm>
          <a:custGeom>
            <a:avLst/>
            <a:gdLst/>
            <a:ahLst/>
            <a:cxnLst/>
            <a:rect l="l" t="t" r="r" b="b"/>
            <a:pathLst>
              <a:path w="18288000" h="5465045">
                <a:moveTo>
                  <a:pt x="18288000" y="0"/>
                </a:moveTo>
                <a:lnTo>
                  <a:pt x="0" y="0"/>
                </a:lnTo>
                <a:lnTo>
                  <a:pt x="0" y="5465045"/>
                </a:lnTo>
                <a:lnTo>
                  <a:pt x="18288000" y="5465045"/>
                </a:lnTo>
                <a:lnTo>
                  <a:pt x="18288000" y="0"/>
                </a:lnTo>
                <a:close/>
              </a:path>
            </a:pathLst>
          </a:custGeom>
          <a:blipFill>
            <a:blip r:embed="rId2"/>
            <a:stretch>
              <a:fillRect t="-41406" b="-18610"/>
            </a:stretch>
          </a:blipFill>
        </p:spPr>
        <p:txBody>
          <a:bodyPr/>
          <a:lstStyle/>
          <a:p>
            <a:endParaRPr lang="en-AU">
              <a:latin typeface="+mj-lt"/>
            </a:endParaRPr>
          </a:p>
        </p:txBody>
      </p:sp>
      <p:sp>
        <p:nvSpPr>
          <p:cNvPr id="3" name="Freeform 3"/>
          <p:cNvSpPr/>
          <p:nvPr/>
        </p:nvSpPr>
        <p:spPr>
          <a:xfrm rot="-10800000" flipH="1">
            <a:off x="0" y="-1250430"/>
            <a:ext cx="18432322" cy="6644373"/>
          </a:xfrm>
          <a:custGeom>
            <a:avLst/>
            <a:gdLst/>
            <a:ahLst/>
            <a:cxnLst/>
            <a:rect l="l" t="t" r="r" b="b"/>
            <a:pathLst>
              <a:path w="18432322" h="6686899">
                <a:moveTo>
                  <a:pt x="18432322" y="0"/>
                </a:moveTo>
                <a:lnTo>
                  <a:pt x="0" y="0"/>
                </a:lnTo>
                <a:lnTo>
                  <a:pt x="0" y="6686899"/>
                </a:lnTo>
                <a:lnTo>
                  <a:pt x="18432322" y="6686899"/>
                </a:lnTo>
                <a:lnTo>
                  <a:pt x="18432322" y="0"/>
                </a:lnTo>
                <a:close/>
              </a:path>
            </a:pathLst>
          </a:custGeom>
          <a:blipFill>
            <a:blip r:embed="rId3">
              <a:alphaModFix amt="25000"/>
            </a:blip>
            <a:stretch>
              <a:fillRect l="-3229" t="-26160" b="-1887"/>
            </a:stretch>
          </a:blipFill>
        </p:spPr>
        <p:txBody>
          <a:bodyPr/>
          <a:lstStyle/>
          <a:p>
            <a:endParaRPr lang="en-AU">
              <a:latin typeface="+mj-lt"/>
            </a:endParaRPr>
          </a:p>
        </p:txBody>
      </p:sp>
      <p:grpSp>
        <p:nvGrpSpPr>
          <p:cNvPr id="4" name="Group 4"/>
          <p:cNvGrpSpPr/>
          <p:nvPr/>
        </p:nvGrpSpPr>
        <p:grpSpPr>
          <a:xfrm>
            <a:off x="1314632" y="1784173"/>
            <a:ext cx="6716020" cy="698790"/>
            <a:chOff x="0" y="0"/>
            <a:chExt cx="1768828" cy="184043"/>
          </a:xfrm>
        </p:grpSpPr>
        <p:sp>
          <p:nvSpPr>
            <p:cNvPr id="5" name="Freeform 5"/>
            <p:cNvSpPr/>
            <p:nvPr/>
          </p:nvSpPr>
          <p:spPr>
            <a:xfrm>
              <a:off x="0" y="0"/>
              <a:ext cx="1768828" cy="184043"/>
            </a:xfrm>
            <a:custGeom>
              <a:avLst/>
              <a:gdLst/>
              <a:ahLst/>
              <a:cxnLst/>
              <a:rect l="l" t="t" r="r" b="b"/>
              <a:pathLst>
                <a:path w="1768828" h="184043">
                  <a:moveTo>
                    <a:pt x="6917" y="0"/>
                  </a:moveTo>
                  <a:lnTo>
                    <a:pt x="1761912" y="0"/>
                  </a:lnTo>
                  <a:cubicBezTo>
                    <a:pt x="1765732" y="0"/>
                    <a:pt x="1768828" y="3097"/>
                    <a:pt x="1768828" y="6917"/>
                  </a:cubicBezTo>
                  <a:lnTo>
                    <a:pt x="1768828" y="177127"/>
                  </a:lnTo>
                  <a:cubicBezTo>
                    <a:pt x="1768828" y="180947"/>
                    <a:pt x="1765732" y="184043"/>
                    <a:pt x="1761912" y="184043"/>
                  </a:cubicBezTo>
                  <a:lnTo>
                    <a:pt x="6917" y="184043"/>
                  </a:lnTo>
                  <a:cubicBezTo>
                    <a:pt x="5082" y="184043"/>
                    <a:pt x="3323" y="183315"/>
                    <a:pt x="2026" y="182018"/>
                  </a:cubicBezTo>
                  <a:cubicBezTo>
                    <a:pt x="729" y="180721"/>
                    <a:pt x="0" y="178961"/>
                    <a:pt x="0" y="177127"/>
                  </a:cubicBezTo>
                  <a:lnTo>
                    <a:pt x="0" y="6917"/>
                  </a:lnTo>
                  <a:cubicBezTo>
                    <a:pt x="0" y="3097"/>
                    <a:pt x="3097" y="0"/>
                    <a:pt x="6917" y="0"/>
                  </a:cubicBezTo>
                  <a:close/>
                </a:path>
              </a:pathLst>
            </a:custGeom>
            <a:solidFill>
              <a:srgbClr val="0C3C60"/>
            </a:solidFill>
          </p:spPr>
          <p:txBody>
            <a:bodyPr/>
            <a:lstStyle/>
            <a:p>
              <a:endParaRPr lang="en-AU">
                <a:latin typeface="+mj-lt"/>
              </a:endParaRPr>
            </a:p>
          </p:txBody>
        </p:sp>
        <p:sp>
          <p:nvSpPr>
            <p:cNvPr id="6" name="TextBox 6"/>
            <p:cNvSpPr txBox="1"/>
            <p:nvPr/>
          </p:nvSpPr>
          <p:spPr>
            <a:xfrm>
              <a:off x="0" y="-38100"/>
              <a:ext cx="1768828" cy="222143"/>
            </a:xfrm>
            <a:prstGeom prst="rect">
              <a:avLst/>
            </a:prstGeom>
          </p:spPr>
          <p:txBody>
            <a:bodyPr lIns="50800" tIns="50800" rIns="50800" bIns="50800" rtlCol="0" anchor="ctr"/>
            <a:lstStyle/>
            <a:p>
              <a:pPr algn="ctr">
                <a:lnSpc>
                  <a:spcPts val="2305"/>
                </a:lnSpc>
              </a:pPr>
              <a:endParaRPr>
                <a:latin typeface="+mj-lt"/>
              </a:endParaRPr>
            </a:p>
          </p:txBody>
        </p:sp>
      </p:grpSp>
      <p:sp>
        <p:nvSpPr>
          <p:cNvPr id="7" name="Freeform 7"/>
          <p:cNvSpPr/>
          <p:nvPr/>
        </p:nvSpPr>
        <p:spPr>
          <a:xfrm>
            <a:off x="1489030" y="6551888"/>
            <a:ext cx="919071" cy="919071"/>
          </a:xfrm>
          <a:custGeom>
            <a:avLst/>
            <a:gdLst/>
            <a:ahLst/>
            <a:cxnLst/>
            <a:rect l="l" t="t" r="r" b="b"/>
            <a:pathLst>
              <a:path w="919071" h="919071">
                <a:moveTo>
                  <a:pt x="0" y="0"/>
                </a:moveTo>
                <a:lnTo>
                  <a:pt x="919071" y="0"/>
                </a:lnTo>
                <a:lnTo>
                  <a:pt x="919071" y="919071"/>
                </a:lnTo>
                <a:lnTo>
                  <a:pt x="0" y="9190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latin typeface="+mj-lt"/>
            </a:endParaRPr>
          </a:p>
        </p:txBody>
      </p:sp>
      <p:sp>
        <p:nvSpPr>
          <p:cNvPr id="8" name="Freeform 8"/>
          <p:cNvSpPr/>
          <p:nvPr/>
        </p:nvSpPr>
        <p:spPr>
          <a:xfrm>
            <a:off x="1489030" y="7724854"/>
            <a:ext cx="919071" cy="919071"/>
          </a:xfrm>
          <a:custGeom>
            <a:avLst/>
            <a:gdLst/>
            <a:ahLst/>
            <a:cxnLst/>
            <a:rect l="l" t="t" r="r" b="b"/>
            <a:pathLst>
              <a:path w="919071" h="919071">
                <a:moveTo>
                  <a:pt x="0" y="0"/>
                </a:moveTo>
                <a:lnTo>
                  <a:pt x="919071" y="0"/>
                </a:lnTo>
                <a:lnTo>
                  <a:pt x="919071" y="919071"/>
                </a:lnTo>
                <a:lnTo>
                  <a:pt x="0" y="919071"/>
                </a:lnTo>
                <a:lnTo>
                  <a:pt x="0" y="0"/>
                </a:lnTo>
                <a:close/>
              </a:path>
            </a:pathLst>
          </a:custGeom>
          <a:blipFill>
            <a:blip r:embed="rId4">
              <a:extLst>
                <a:ext uri="{96DAC541-7B7A-43D3-8B79-37D633B846F1}">
                  <asvg:svgBlip xmlns:asvg="http://schemas.microsoft.com/office/drawing/2016/SVG/main" r:embed="rId6"/>
                </a:ext>
              </a:extLst>
            </a:blip>
            <a:stretch>
              <a:fillRect/>
            </a:stretch>
          </a:blipFill>
        </p:spPr>
        <p:txBody>
          <a:bodyPr/>
          <a:lstStyle/>
          <a:p>
            <a:endParaRPr lang="en-AU">
              <a:latin typeface="+mj-lt"/>
            </a:endParaRPr>
          </a:p>
        </p:txBody>
      </p:sp>
      <p:sp>
        <p:nvSpPr>
          <p:cNvPr id="9" name="Freeform 9"/>
          <p:cNvSpPr/>
          <p:nvPr/>
        </p:nvSpPr>
        <p:spPr>
          <a:xfrm>
            <a:off x="1489030" y="8960935"/>
            <a:ext cx="919071" cy="919071"/>
          </a:xfrm>
          <a:custGeom>
            <a:avLst/>
            <a:gdLst/>
            <a:ahLst/>
            <a:cxnLst/>
            <a:rect l="l" t="t" r="r" b="b"/>
            <a:pathLst>
              <a:path w="919071" h="919071">
                <a:moveTo>
                  <a:pt x="0" y="0"/>
                </a:moveTo>
                <a:lnTo>
                  <a:pt x="919071" y="0"/>
                </a:lnTo>
                <a:lnTo>
                  <a:pt x="919071" y="919071"/>
                </a:lnTo>
                <a:lnTo>
                  <a:pt x="0" y="919071"/>
                </a:lnTo>
                <a:lnTo>
                  <a:pt x="0" y="0"/>
                </a:lnTo>
                <a:close/>
              </a:path>
            </a:pathLst>
          </a:custGeom>
          <a:blipFill>
            <a:blip r:embed="rId4">
              <a:extLst>
                <a:ext uri="{96DAC541-7B7A-43D3-8B79-37D633B846F1}">
                  <asvg:svgBlip xmlns:asvg="http://schemas.microsoft.com/office/drawing/2016/SVG/main" r:embed="rId7"/>
                </a:ext>
              </a:extLst>
            </a:blip>
            <a:stretch>
              <a:fillRect/>
            </a:stretch>
          </a:blipFill>
        </p:spPr>
        <p:txBody>
          <a:bodyPr/>
          <a:lstStyle/>
          <a:p>
            <a:endParaRPr lang="en-AU">
              <a:latin typeface="+mj-lt"/>
            </a:endParaRPr>
          </a:p>
        </p:txBody>
      </p:sp>
      <p:sp>
        <p:nvSpPr>
          <p:cNvPr id="10" name="Freeform 10"/>
          <p:cNvSpPr/>
          <p:nvPr/>
        </p:nvSpPr>
        <p:spPr>
          <a:xfrm>
            <a:off x="9548584" y="6551888"/>
            <a:ext cx="919071" cy="919071"/>
          </a:xfrm>
          <a:custGeom>
            <a:avLst/>
            <a:gdLst/>
            <a:ahLst/>
            <a:cxnLst/>
            <a:rect l="l" t="t" r="r" b="b"/>
            <a:pathLst>
              <a:path w="919071" h="919071">
                <a:moveTo>
                  <a:pt x="0" y="0"/>
                </a:moveTo>
                <a:lnTo>
                  <a:pt x="919071" y="0"/>
                </a:lnTo>
                <a:lnTo>
                  <a:pt x="919071" y="919071"/>
                </a:lnTo>
                <a:lnTo>
                  <a:pt x="0" y="919071"/>
                </a:lnTo>
                <a:lnTo>
                  <a:pt x="0" y="0"/>
                </a:lnTo>
                <a:close/>
              </a:path>
            </a:pathLst>
          </a:custGeom>
          <a:blipFill>
            <a:blip r:embed="rId4">
              <a:extLst>
                <a:ext uri="{96DAC541-7B7A-43D3-8B79-37D633B846F1}">
                  <asvg:svgBlip xmlns:asvg="http://schemas.microsoft.com/office/drawing/2016/SVG/main" r:embed="rId8"/>
                </a:ext>
              </a:extLst>
            </a:blip>
            <a:stretch>
              <a:fillRect/>
            </a:stretch>
          </a:blipFill>
        </p:spPr>
        <p:txBody>
          <a:bodyPr/>
          <a:lstStyle/>
          <a:p>
            <a:endParaRPr lang="en-AU">
              <a:latin typeface="+mj-lt"/>
            </a:endParaRPr>
          </a:p>
        </p:txBody>
      </p:sp>
      <p:sp>
        <p:nvSpPr>
          <p:cNvPr id="11" name="Freeform 11"/>
          <p:cNvSpPr/>
          <p:nvPr/>
        </p:nvSpPr>
        <p:spPr>
          <a:xfrm>
            <a:off x="9548584" y="8897821"/>
            <a:ext cx="919071" cy="919071"/>
          </a:xfrm>
          <a:custGeom>
            <a:avLst/>
            <a:gdLst/>
            <a:ahLst/>
            <a:cxnLst/>
            <a:rect l="l" t="t" r="r" b="b"/>
            <a:pathLst>
              <a:path w="919071" h="919071">
                <a:moveTo>
                  <a:pt x="0" y="0"/>
                </a:moveTo>
                <a:lnTo>
                  <a:pt x="919071" y="0"/>
                </a:lnTo>
                <a:lnTo>
                  <a:pt x="919071" y="919071"/>
                </a:lnTo>
                <a:lnTo>
                  <a:pt x="0" y="919071"/>
                </a:lnTo>
                <a:lnTo>
                  <a:pt x="0" y="0"/>
                </a:lnTo>
                <a:close/>
              </a:path>
            </a:pathLst>
          </a:custGeom>
          <a:blipFill>
            <a:blip r:embed="rId4">
              <a:extLst>
                <a:ext uri="{96DAC541-7B7A-43D3-8B79-37D633B846F1}">
                  <asvg:svgBlip xmlns:asvg="http://schemas.microsoft.com/office/drawing/2016/SVG/main" r:embed="rId9"/>
                </a:ext>
              </a:extLst>
            </a:blip>
            <a:stretch>
              <a:fillRect/>
            </a:stretch>
          </a:blipFill>
        </p:spPr>
        <p:txBody>
          <a:bodyPr/>
          <a:lstStyle/>
          <a:p>
            <a:endParaRPr lang="en-AU">
              <a:latin typeface="+mj-lt"/>
            </a:endParaRPr>
          </a:p>
        </p:txBody>
      </p:sp>
      <p:sp>
        <p:nvSpPr>
          <p:cNvPr id="12" name="Freeform 12"/>
          <p:cNvSpPr/>
          <p:nvPr/>
        </p:nvSpPr>
        <p:spPr>
          <a:xfrm>
            <a:off x="9548584" y="7724854"/>
            <a:ext cx="919071" cy="919071"/>
          </a:xfrm>
          <a:custGeom>
            <a:avLst/>
            <a:gdLst/>
            <a:ahLst/>
            <a:cxnLst/>
            <a:rect l="l" t="t" r="r" b="b"/>
            <a:pathLst>
              <a:path w="919071" h="919071">
                <a:moveTo>
                  <a:pt x="0" y="0"/>
                </a:moveTo>
                <a:lnTo>
                  <a:pt x="919071" y="0"/>
                </a:lnTo>
                <a:lnTo>
                  <a:pt x="919071" y="919071"/>
                </a:lnTo>
                <a:lnTo>
                  <a:pt x="0" y="919071"/>
                </a:lnTo>
                <a:lnTo>
                  <a:pt x="0" y="0"/>
                </a:lnTo>
                <a:close/>
              </a:path>
            </a:pathLst>
          </a:custGeom>
          <a:blipFill>
            <a:blip r:embed="rId4">
              <a:extLst>
                <a:ext uri="{96DAC541-7B7A-43D3-8B79-37D633B846F1}">
                  <asvg:svgBlip xmlns:asvg="http://schemas.microsoft.com/office/drawing/2016/SVG/main" r:embed="rId10"/>
                </a:ext>
              </a:extLst>
            </a:blip>
            <a:stretch>
              <a:fillRect/>
            </a:stretch>
          </a:blipFill>
        </p:spPr>
        <p:txBody>
          <a:bodyPr/>
          <a:lstStyle/>
          <a:p>
            <a:endParaRPr lang="en-AU">
              <a:latin typeface="+mj-lt"/>
            </a:endParaRPr>
          </a:p>
        </p:txBody>
      </p:sp>
      <p:sp>
        <p:nvSpPr>
          <p:cNvPr id="13" name="Freeform 13" descr="Group 3219.png"/>
          <p:cNvSpPr/>
          <p:nvPr/>
        </p:nvSpPr>
        <p:spPr>
          <a:xfrm>
            <a:off x="9645768" y="6647736"/>
            <a:ext cx="724702" cy="724693"/>
          </a:xfrm>
          <a:custGeom>
            <a:avLst/>
            <a:gdLst/>
            <a:ahLst/>
            <a:cxnLst/>
            <a:rect l="l" t="t" r="r" b="b"/>
            <a:pathLst>
              <a:path w="724702" h="724693">
                <a:moveTo>
                  <a:pt x="0" y="0"/>
                </a:moveTo>
                <a:lnTo>
                  <a:pt x="724703" y="0"/>
                </a:lnTo>
                <a:lnTo>
                  <a:pt x="724703" y="724693"/>
                </a:lnTo>
                <a:lnTo>
                  <a:pt x="0" y="724693"/>
                </a:lnTo>
                <a:lnTo>
                  <a:pt x="0" y="0"/>
                </a:lnTo>
                <a:close/>
              </a:path>
            </a:pathLst>
          </a:custGeom>
          <a:blipFill>
            <a:blip r:embed="rId11"/>
            <a:stretch>
              <a:fillRect t="-1"/>
            </a:stretch>
          </a:blipFill>
        </p:spPr>
        <p:txBody>
          <a:bodyPr/>
          <a:lstStyle/>
          <a:p>
            <a:endParaRPr lang="en-AU">
              <a:latin typeface="+mj-lt"/>
            </a:endParaRPr>
          </a:p>
        </p:txBody>
      </p:sp>
      <p:sp>
        <p:nvSpPr>
          <p:cNvPr id="14" name="Freeform 14" descr="Group 3217.png"/>
          <p:cNvSpPr/>
          <p:nvPr/>
        </p:nvSpPr>
        <p:spPr>
          <a:xfrm>
            <a:off x="9628068" y="7821971"/>
            <a:ext cx="724702" cy="724702"/>
          </a:xfrm>
          <a:custGeom>
            <a:avLst/>
            <a:gdLst/>
            <a:ahLst/>
            <a:cxnLst/>
            <a:rect l="l" t="t" r="r" b="b"/>
            <a:pathLst>
              <a:path w="724702" h="724702">
                <a:moveTo>
                  <a:pt x="0" y="0"/>
                </a:moveTo>
                <a:lnTo>
                  <a:pt x="724702" y="0"/>
                </a:lnTo>
                <a:lnTo>
                  <a:pt x="724702" y="724702"/>
                </a:lnTo>
                <a:lnTo>
                  <a:pt x="0" y="724702"/>
                </a:lnTo>
                <a:lnTo>
                  <a:pt x="0" y="0"/>
                </a:lnTo>
                <a:close/>
              </a:path>
            </a:pathLst>
          </a:custGeom>
          <a:blipFill>
            <a:blip r:embed="rId12"/>
            <a:stretch>
              <a:fillRect/>
            </a:stretch>
          </a:blipFill>
        </p:spPr>
        <p:txBody>
          <a:bodyPr/>
          <a:lstStyle/>
          <a:p>
            <a:endParaRPr lang="en-AU">
              <a:latin typeface="+mj-lt"/>
            </a:endParaRPr>
          </a:p>
        </p:txBody>
      </p:sp>
      <p:sp>
        <p:nvSpPr>
          <p:cNvPr id="15" name="Freeform 15"/>
          <p:cNvSpPr/>
          <p:nvPr/>
        </p:nvSpPr>
        <p:spPr>
          <a:xfrm>
            <a:off x="1691965" y="9103459"/>
            <a:ext cx="581666" cy="681307"/>
          </a:xfrm>
          <a:custGeom>
            <a:avLst/>
            <a:gdLst/>
            <a:ahLst/>
            <a:cxnLst/>
            <a:rect l="l" t="t" r="r" b="b"/>
            <a:pathLst>
              <a:path w="581666" h="681307">
                <a:moveTo>
                  <a:pt x="0" y="0"/>
                </a:moveTo>
                <a:lnTo>
                  <a:pt x="581666" y="0"/>
                </a:lnTo>
                <a:lnTo>
                  <a:pt x="581666" y="681307"/>
                </a:lnTo>
                <a:lnTo>
                  <a:pt x="0" y="68130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AU">
              <a:latin typeface="+mj-lt"/>
            </a:endParaRPr>
          </a:p>
        </p:txBody>
      </p:sp>
      <p:sp>
        <p:nvSpPr>
          <p:cNvPr id="16" name="Freeform 16"/>
          <p:cNvSpPr/>
          <p:nvPr/>
        </p:nvSpPr>
        <p:spPr>
          <a:xfrm>
            <a:off x="1708674" y="6685760"/>
            <a:ext cx="479782" cy="645085"/>
          </a:xfrm>
          <a:custGeom>
            <a:avLst/>
            <a:gdLst/>
            <a:ahLst/>
            <a:cxnLst/>
            <a:rect l="l" t="t" r="r" b="b"/>
            <a:pathLst>
              <a:path w="479782" h="645085">
                <a:moveTo>
                  <a:pt x="0" y="0"/>
                </a:moveTo>
                <a:lnTo>
                  <a:pt x="479782" y="0"/>
                </a:lnTo>
                <a:lnTo>
                  <a:pt x="479782" y="645085"/>
                </a:lnTo>
                <a:lnTo>
                  <a:pt x="0" y="64508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AU">
              <a:latin typeface="+mj-lt"/>
            </a:endParaRPr>
          </a:p>
        </p:txBody>
      </p:sp>
      <p:sp>
        <p:nvSpPr>
          <p:cNvPr id="17" name="Freeform 17"/>
          <p:cNvSpPr/>
          <p:nvPr/>
        </p:nvSpPr>
        <p:spPr>
          <a:xfrm>
            <a:off x="1731509" y="7864900"/>
            <a:ext cx="434113" cy="620161"/>
          </a:xfrm>
          <a:custGeom>
            <a:avLst/>
            <a:gdLst/>
            <a:ahLst/>
            <a:cxnLst/>
            <a:rect l="l" t="t" r="r" b="b"/>
            <a:pathLst>
              <a:path w="434113" h="620161">
                <a:moveTo>
                  <a:pt x="0" y="0"/>
                </a:moveTo>
                <a:lnTo>
                  <a:pt x="434113" y="0"/>
                </a:lnTo>
                <a:lnTo>
                  <a:pt x="434113" y="620161"/>
                </a:lnTo>
                <a:lnTo>
                  <a:pt x="0" y="62016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AU">
              <a:latin typeface="+mj-lt"/>
            </a:endParaRPr>
          </a:p>
        </p:txBody>
      </p:sp>
      <p:sp>
        <p:nvSpPr>
          <p:cNvPr id="18" name="Freeform 18"/>
          <p:cNvSpPr/>
          <p:nvPr/>
        </p:nvSpPr>
        <p:spPr>
          <a:xfrm>
            <a:off x="9745696" y="9034450"/>
            <a:ext cx="524847" cy="662267"/>
          </a:xfrm>
          <a:custGeom>
            <a:avLst/>
            <a:gdLst/>
            <a:ahLst/>
            <a:cxnLst/>
            <a:rect l="l" t="t" r="r" b="b"/>
            <a:pathLst>
              <a:path w="524847" h="662267">
                <a:moveTo>
                  <a:pt x="0" y="0"/>
                </a:moveTo>
                <a:lnTo>
                  <a:pt x="524847" y="0"/>
                </a:lnTo>
                <a:lnTo>
                  <a:pt x="524847" y="662267"/>
                </a:lnTo>
                <a:lnTo>
                  <a:pt x="0" y="662267"/>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AU">
              <a:latin typeface="+mj-lt"/>
            </a:endParaRPr>
          </a:p>
        </p:txBody>
      </p:sp>
      <p:sp>
        <p:nvSpPr>
          <p:cNvPr id="19" name="TextBox 19"/>
          <p:cNvSpPr txBox="1"/>
          <p:nvPr/>
        </p:nvSpPr>
        <p:spPr>
          <a:xfrm>
            <a:off x="1435583" y="1688923"/>
            <a:ext cx="9567136" cy="781106"/>
          </a:xfrm>
          <a:prstGeom prst="rect">
            <a:avLst/>
          </a:prstGeom>
        </p:spPr>
        <p:txBody>
          <a:bodyPr lIns="0" tIns="0" rIns="0" bIns="0" rtlCol="0" anchor="t">
            <a:spAutoFit/>
          </a:bodyPr>
          <a:lstStyle/>
          <a:p>
            <a:pPr algn="l">
              <a:lnSpc>
                <a:spcPts val="6299"/>
              </a:lnSpc>
            </a:pPr>
            <a:r>
              <a:rPr lang="en-US" sz="4500" b="1" dirty="0">
                <a:solidFill>
                  <a:srgbClr val="F7F9FF"/>
                </a:solidFill>
                <a:latin typeface="+mj-lt"/>
                <a:ea typeface="Roboto Condensed"/>
                <a:cs typeface="Roboto Condensed"/>
                <a:sym typeface="Roboto Condensed"/>
              </a:rPr>
              <a:t>Exclusive Small Market offer</a:t>
            </a:r>
          </a:p>
        </p:txBody>
      </p:sp>
      <p:sp>
        <p:nvSpPr>
          <p:cNvPr id="22" name="TextBox 22"/>
          <p:cNvSpPr txBox="1"/>
          <p:nvPr/>
        </p:nvSpPr>
        <p:spPr>
          <a:xfrm>
            <a:off x="2715800" y="6644376"/>
            <a:ext cx="5314852" cy="695640"/>
          </a:xfrm>
          <a:prstGeom prst="rect">
            <a:avLst/>
          </a:prstGeom>
        </p:spPr>
        <p:txBody>
          <a:bodyPr lIns="0" tIns="0" rIns="0" bIns="0" rtlCol="0" anchor="t">
            <a:spAutoFit/>
          </a:bodyPr>
          <a:lstStyle/>
          <a:p>
            <a:pPr algn="l">
              <a:lnSpc>
                <a:spcPts val="2781"/>
              </a:lnSpc>
            </a:pPr>
            <a:r>
              <a:rPr lang="en-US" sz="1986" dirty="0">
                <a:solidFill>
                  <a:srgbClr val="000000"/>
                </a:solidFill>
                <a:latin typeface="+mj-lt"/>
                <a:ea typeface="Roboto Condensed"/>
                <a:cs typeface="Roboto Condensed"/>
                <a:sym typeface="Roboto Condensed"/>
              </a:rPr>
              <a:t>Rates available exclusively through Procurement Australia as a result of a competitive tender process</a:t>
            </a:r>
          </a:p>
        </p:txBody>
      </p:sp>
      <p:sp>
        <p:nvSpPr>
          <p:cNvPr id="23" name="TextBox 23"/>
          <p:cNvSpPr txBox="1"/>
          <p:nvPr/>
        </p:nvSpPr>
        <p:spPr>
          <a:xfrm>
            <a:off x="2715800" y="7817275"/>
            <a:ext cx="5314852" cy="695640"/>
          </a:xfrm>
          <a:prstGeom prst="rect">
            <a:avLst/>
          </a:prstGeom>
        </p:spPr>
        <p:txBody>
          <a:bodyPr lIns="0" tIns="0" rIns="0" bIns="0" rtlCol="0" anchor="t">
            <a:spAutoFit/>
          </a:bodyPr>
          <a:lstStyle/>
          <a:p>
            <a:pPr algn="l">
              <a:lnSpc>
                <a:spcPts val="2781"/>
              </a:lnSpc>
            </a:pPr>
            <a:r>
              <a:rPr lang="en-US" sz="1986">
                <a:solidFill>
                  <a:srgbClr val="000000"/>
                </a:solidFill>
                <a:latin typeface="+mj-lt"/>
                <a:ea typeface="Roboto Condensed"/>
                <a:cs typeface="Roboto Condensed"/>
                <a:sym typeface="Roboto Condensed"/>
              </a:rPr>
              <a:t>Energy rates locked in until 2028, providing budget certainty</a:t>
            </a:r>
          </a:p>
        </p:txBody>
      </p:sp>
      <p:sp>
        <p:nvSpPr>
          <p:cNvPr id="24" name="TextBox 24"/>
          <p:cNvSpPr txBox="1"/>
          <p:nvPr/>
        </p:nvSpPr>
        <p:spPr>
          <a:xfrm>
            <a:off x="10730434" y="6644376"/>
            <a:ext cx="5924659" cy="695640"/>
          </a:xfrm>
          <a:prstGeom prst="rect">
            <a:avLst/>
          </a:prstGeom>
        </p:spPr>
        <p:txBody>
          <a:bodyPr lIns="0" tIns="0" rIns="0" bIns="0" rtlCol="0" anchor="t">
            <a:spAutoFit/>
          </a:bodyPr>
          <a:lstStyle/>
          <a:p>
            <a:pPr algn="l">
              <a:lnSpc>
                <a:spcPts val="2781"/>
              </a:lnSpc>
            </a:pPr>
            <a:r>
              <a:rPr lang="en-US" sz="1986">
                <a:solidFill>
                  <a:srgbClr val="000000"/>
                </a:solidFill>
                <a:latin typeface="+mj-lt"/>
                <a:ea typeface="Roboto Condensed"/>
                <a:cs typeface="Roboto Condensed"/>
                <a:sym typeface="Roboto Condensed"/>
              </a:rPr>
              <a:t>Very competitive energy rates, often 30% below comparable offers</a:t>
            </a:r>
          </a:p>
        </p:txBody>
      </p:sp>
      <p:sp>
        <p:nvSpPr>
          <p:cNvPr id="25" name="TextBox 25"/>
          <p:cNvSpPr txBox="1"/>
          <p:nvPr/>
        </p:nvSpPr>
        <p:spPr>
          <a:xfrm>
            <a:off x="10730434" y="7989567"/>
            <a:ext cx="5640488" cy="341886"/>
          </a:xfrm>
          <a:prstGeom prst="rect">
            <a:avLst/>
          </a:prstGeom>
        </p:spPr>
        <p:txBody>
          <a:bodyPr lIns="0" tIns="0" rIns="0" bIns="0" rtlCol="0" anchor="t">
            <a:spAutoFit/>
          </a:bodyPr>
          <a:lstStyle/>
          <a:p>
            <a:pPr algn="l">
              <a:lnSpc>
                <a:spcPts val="2781"/>
              </a:lnSpc>
            </a:pPr>
            <a:r>
              <a:rPr lang="en-US" sz="1986">
                <a:solidFill>
                  <a:srgbClr val="000000"/>
                </a:solidFill>
                <a:latin typeface="+mj-lt"/>
                <a:ea typeface="Roboto Condensed"/>
                <a:cs typeface="Roboto Condensed"/>
                <a:sym typeface="Roboto Condensed"/>
              </a:rPr>
              <a:t>Dedicated customer service team</a:t>
            </a:r>
          </a:p>
        </p:txBody>
      </p:sp>
      <p:sp>
        <p:nvSpPr>
          <p:cNvPr id="26" name="TextBox 26"/>
          <p:cNvSpPr txBox="1"/>
          <p:nvPr/>
        </p:nvSpPr>
        <p:spPr>
          <a:xfrm>
            <a:off x="10730434" y="9225748"/>
            <a:ext cx="5570105" cy="341819"/>
          </a:xfrm>
          <a:prstGeom prst="rect">
            <a:avLst/>
          </a:prstGeom>
        </p:spPr>
        <p:txBody>
          <a:bodyPr lIns="0" tIns="0" rIns="0" bIns="0" rtlCol="0" anchor="t">
            <a:spAutoFit/>
          </a:bodyPr>
          <a:lstStyle/>
          <a:p>
            <a:pPr algn="l">
              <a:lnSpc>
                <a:spcPts val="2781"/>
              </a:lnSpc>
            </a:pPr>
            <a:r>
              <a:rPr lang="en-US" sz="1986">
                <a:solidFill>
                  <a:srgbClr val="000000"/>
                </a:solidFill>
                <a:latin typeface="+mj-lt"/>
                <a:ea typeface="Roboto Condensed"/>
                <a:cs typeface="Roboto Condensed"/>
                <a:sym typeface="Roboto Condensed"/>
              </a:rPr>
              <a:t>GreenPower options available</a:t>
            </a:r>
          </a:p>
        </p:txBody>
      </p:sp>
      <p:sp>
        <p:nvSpPr>
          <p:cNvPr id="27" name="TextBox 27"/>
          <p:cNvSpPr txBox="1"/>
          <p:nvPr/>
        </p:nvSpPr>
        <p:spPr>
          <a:xfrm>
            <a:off x="2715800" y="9053423"/>
            <a:ext cx="5640488" cy="695640"/>
          </a:xfrm>
          <a:prstGeom prst="rect">
            <a:avLst/>
          </a:prstGeom>
        </p:spPr>
        <p:txBody>
          <a:bodyPr lIns="0" tIns="0" rIns="0" bIns="0" rtlCol="0" anchor="t">
            <a:spAutoFit/>
          </a:bodyPr>
          <a:lstStyle/>
          <a:p>
            <a:pPr algn="l">
              <a:lnSpc>
                <a:spcPts val="2781"/>
              </a:lnSpc>
            </a:pPr>
            <a:r>
              <a:rPr lang="en-US" sz="1986">
                <a:solidFill>
                  <a:srgbClr val="000000"/>
                </a:solidFill>
                <a:latin typeface="+mj-lt"/>
                <a:ea typeface="Roboto Condensed"/>
                <a:cs typeface="Roboto Condensed"/>
                <a:sym typeface="Roboto Condensed"/>
              </a:rPr>
              <a:t>No exit fees, with unlimited roll-in capability.  Minimum 10 sites across NSW, VIC, SA or QLD.</a:t>
            </a:r>
          </a:p>
        </p:txBody>
      </p:sp>
      <p:sp>
        <p:nvSpPr>
          <p:cNvPr id="28" name="TextBox 26">
            <a:extLst>
              <a:ext uri="{FF2B5EF4-FFF2-40B4-BE49-F238E27FC236}">
                <a16:creationId xmlns:a16="http://schemas.microsoft.com/office/drawing/2014/main" id="{E55C0CA7-C38F-373E-E9CB-CA94681E79BE}"/>
              </a:ext>
            </a:extLst>
          </p:cNvPr>
          <p:cNvSpPr txBox="1"/>
          <p:nvPr/>
        </p:nvSpPr>
        <p:spPr>
          <a:xfrm>
            <a:off x="1329630" y="5633156"/>
            <a:ext cx="2327970" cy="456472"/>
          </a:xfrm>
          <a:prstGeom prst="rect">
            <a:avLst/>
          </a:prstGeom>
        </p:spPr>
        <p:txBody>
          <a:bodyPr wrap="square" lIns="0" tIns="0" rIns="0" bIns="0" rtlCol="0" anchor="t">
            <a:spAutoFit/>
          </a:bodyPr>
          <a:lstStyle/>
          <a:p>
            <a:pPr algn="l">
              <a:lnSpc>
                <a:spcPts val="3763"/>
              </a:lnSpc>
            </a:pPr>
            <a:r>
              <a:rPr lang="en-US" sz="2688" b="1" dirty="0">
                <a:solidFill>
                  <a:srgbClr val="1D1D1D"/>
                </a:solidFill>
                <a:latin typeface="+mj-lt"/>
                <a:ea typeface="Roboto Condensed Bold"/>
                <a:cs typeface="Roboto Condensed Bold"/>
                <a:sym typeface="Roboto Condensed Bold"/>
              </a:rPr>
              <a:t>Key Features</a:t>
            </a:r>
          </a:p>
        </p:txBody>
      </p:sp>
      <p:sp>
        <p:nvSpPr>
          <p:cNvPr id="29" name="TextBox 27">
            <a:extLst>
              <a:ext uri="{FF2B5EF4-FFF2-40B4-BE49-F238E27FC236}">
                <a16:creationId xmlns:a16="http://schemas.microsoft.com/office/drawing/2014/main" id="{CDFB804B-8E21-3C12-A678-A4F1BACD9739}"/>
              </a:ext>
            </a:extLst>
          </p:cNvPr>
          <p:cNvSpPr txBox="1"/>
          <p:nvPr/>
        </p:nvSpPr>
        <p:spPr>
          <a:xfrm>
            <a:off x="9295722" y="5633156"/>
            <a:ext cx="6453560" cy="474575"/>
          </a:xfrm>
          <a:prstGeom prst="rect">
            <a:avLst/>
          </a:prstGeom>
        </p:spPr>
        <p:txBody>
          <a:bodyPr lIns="0" tIns="0" rIns="0" bIns="0" rtlCol="0" anchor="t">
            <a:spAutoFit/>
          </a:bodyPr>
          <a:lstStyle/>
          <a:p>
            <a:pPr algn="l">
              <a:lnSpc>
                <a:spcPts val="3763"/>
              </a:lnSpc>
            </a:pPr>
            <a:r>
              <a:rPr lang="en-US" sz="2688" b="1">
                <a:solidFill>
                  <a:srgbClr val="1D1D1D"/>
                </a:solidFill>
                <a:latin typeface="+mj-lt"/>
                <a:ea typeface="Roboto Condensed Bold"/>
                <a:cs typeface="Roboto Condensed Bold"/>
                <a:sym typeface="Roboto Condensed Bold"/>
              </a:rPr>
              <a:t>Benefits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Picture Placeholder 1"/>
          <p:cNvSpPr/>
          <p:nvPr/>
        </p:nvSpPr>
        <p:spPr>
          <a:xfrm>
            <a:off x="1" y="0"/>
            <a:ext cx="18288000" cy="5376351"/>
          </a:xfrm>
          <a:custGeom>
            <a:avLst/>
            <a:gdLst/>
            <a:ahLst/>
            <a:cxnLst/>
            <a:rect l="l" t="t" r="r" b="b"/>
            <a:pathLst>
              <a:path w="18288000" h="5376351">
                <a:moveTo>
                  <a:pt x="0" y="0"/>
                </a:moveTo>
                <a:lnTo>
                  <a:pt x="18288000" y="0"/>
                </a:lnTo>
                <a:lnTo>
                  <a:pt x="18288000" y="5376351"/>
                </a:lnTo>
                <a:lnTo>
                  <a:pt x="0" y="5376351"/>
                </a:lnTo>
                <a:lnTo>
                  <a:pt x="0" y="0"/>
                </a:lnTo>
                <a:close/>
              </a:path>
            </a:pathLst>
          </a:custGeom>
          <a:blipFill>
            <a:blip r:embed="rId2"/>
            <a:stretch>
              <a:fillRect r="-18" b="-18"/>
            </a:stretch>
          </a:blipFill>
        </p:spPr>
        <p:txBody>
          <a:bodyPr/>
          <a:lstStyle/>
          <a:p>
            <a:endParaRPr lang="en-AU"/>
          </a:p>
        </p:txBody>
      </p:sp>
      <p:sp>
        <p:nvSpPr>
          <p:cNvPr id="3" name="Freeform 3"/>
          <p:cNvSpPr/>
          <p:nvPr/>
        </p:nvSpPr>
        <p:spPr>
          <a:xfrm>
            <a:off x="-47627" y="-47627"/>
            <a:ext cx="18383248" cy="5471541"/>
          </a:xfrm>
          <a:custGeom>
            <a:avLst/>
            <a:gdLst/>
            <a:ahLst/>
            <a:cxnLst/>
            <a:rect l="l" t="t" r="r" b="b"/>
            <a:pathLst>
              <a:path w="18383248" h="5471541">
                <a:moveTo>
                  <a:pt x="0" y="0"/>
                </a:moveTo>
                <a:lnTo>
                  <a:pt x="18383247" y="0"/>
                </a:lnTo>
                <a:lnTo>
                  <a:pt x="18383247" y="5471541"/>
                </a:lnTo>
                <a:lnTo>
                  <a:pt x="0" y="54715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a:p>
        </p:txBody>
      </p:sp>
      <p:sp>
        <p:nvSpPr>
          <p:cNvPr id="4" name="Freeform 4"/>
          <p:cNvSpPr/>
          <p:nvPr/>
        </p:nvSpPr>
        <p:spPr>
          <a:xfrm>
            <a:off x="0" y="-9527"/>
            <a:ext cx="18288000" cy="5436472"/>
          </a:xfrm>
          <a:custGeom>
            <a:avLst/>
            <a:gdLst/>
            <a:ahLst/>
            <a:cxnLst/>
            <a:rect l="l" t="t" r="r" b="b"/>
            <a:pathLst>
              <a:path w="18582224" h="5436472">
                <a:moveTo>
                  <a:pt x="0" y="0"/>
                </a:moveTo>
                <a:lnTo>
                  <a:pt x="18582223" y="0"/>
                </a:lnTo>
                <a:lnTo>
                  <a:pt x="18582223" y="5436472"/>
                </a:lnTo>
                <a:lnTo>
                  <a:pt x="0" y="5436472"/>
                </a:lnTo>
                <a:lnTo>
                  <a:pt x="0" y="0"/>
                </a:lnTo>
                <a:close/>
              </a:path>
            </a:pathLst>
          </a:custGeom>
          <a:blipFill>
            <a:blip r:embed="rId5"/>
            <a:stretch>
              <a:fillRect t="-46016" b="-46016"/>
            </a:stretch>
          </a:blipFill>
        </p:spPr>
        <p:txBody>
          <a:bodyPr/>
          <a:lstStyle/>
          <a:p>
            <a:endParaRPr lang="en-AU"/>
          </a:p>
        </p:txBody>
      </p:sp>
      <p:sp>
        <p:nvSpPr>
          <p:cNvPr id="5" name="Freeform 5"/>
          <p:cNvSpPr/>
          <p:nvPr/>
        </p:nvSpPr>
        <p:spPr>
          <a:xfrm rot="-10800000" flipH="1">
            <a:off x="1" y="-47628"/>
            <a:ext cx="18288000" cy="5484096"/>
          </a:xfrm>
          <a:custGeom>
            <a:avLst/>
            <a:gdLst/>
            <a:ahLst/>
            <a:cxnLst/>
            <a:rect l="l" t="t" r="r" b="b"/>
            <a:pathLst>
              <a:path w="19767233" h="6686899">
                <a:moveTo>
                  <a:pt x="19767233" y="0"/>
                </a:moveTo>
                <a:lnTo>
                  <a:pt x="0" y="0"/>
                </a:lnTo>
                <a:lnTo>
                  <a:pt x="0" y="6686899"/>
                </a:lnTo>
                <a:lnTo>
                  <a:pt x="19767233" y="6686899"/>
                </a:lnTo>
                <a:lnTo>
                  <a:pt x="19767233" y="0"/>
                </a:lnTo>
                <a:close/>
              </a:path>
            </a:pathLst>
          </a:custGeom>
          <a:blipFill>
            <a:blip r:embed="rId6">
              <a:alphaModFix amt="25000"/>
            </a:blip>
            <a:stretch>
              <a:fillRect l="-260" t="-29327" b="-4044"/>
            </a:stretch>
          </a:blipFill>
        </p:spPr>
        <p:txBody>
          <a:bodyPr/>
          <a:lstStyle/>
          <a:p>
            <a:endParaRPr lang="en-AU"/>
          </a:p>
        </p:txBody>
      </p:sp>
      <p:grpSp>
        <p:nvGrpSpPr>
          <p:cNvPr id="6" name="Group 6"/>
          <p:cNvGrpSpPr/>
          <p:nvPr/>
        </p:nvGrpSpPr>
        <p:grpSpPr>
          <a:xfrm>
            <a:off x="1314632" y="1784173"/>
            <a:ext cx="7067368" cy="698790"/>
            <a:chOff x="0" y="0"/>
            <a:chExt cx="1774497" cy="184043"/>
          </a:xfrm>
        </p:grpSpPr>
        <p:sp>
          <p:nvSpPr>
            <p:cNvPr id="7" name="Freeform 7"/>
            <p:cNvSpPr/>
            <p:nvPr/>
          </p:nvSpPr>
          <p:spPr>
            <a:xfrm>
              <a:off x="0" y="0"/>
              <a:ext cx="1774497" cy="184043"/>
            </a:xfrm>
            <a:custGeom>
              <a:avLst/>
              <a:gdLst/>
              <a:ahLst/>
              <a:cxnLst/>
              <a:rect l="l" t="t" r="r" b="b"/>
              <a:pathLst>
                <a:path w="1774497" h="184043">
                  <a:moveTo>
                    <a:pt x="6894" y="0"/>
                  </a:moveTo>
                  <a:lnTo>
                    <a:pt x="1767602" y="0"/>
                  </a:lnTo>
                  <a:cubicBezTo>
                    <a:pt x="1771410" y="0"/>
                    <a:pt x="1774497" y="3087"/>
                    <a:pt x="1774497" y="6894"/>
                  </a:cubicBezTo>
                  <a:lnTo>
                    <a:pt x="1774497" y="177149"/>
                  </a:lnTo>
                  <a:cubicBezTo>
                    <a:pt x="1774497" y="180957"/>
                    <a:pt x="1771410" y="184043"/>
                    <a:pt x="1767602" y="184043"/>
                  </a:cubicBezTo>
                  <a:lnTo>
                    <a:pt x="6894" y="184043"/>
                  </a:lnTo>
                  <a:cubicBezTo>
                    <a:pt x="3087" y="184043"/>
                    <a:pt x="0" y="180957"/>
                    <a:pt x="0" y="177149"/>
                  </a:cubicBezTo>
                  <a:lnTo>
                    <a:pt x="0" y="6894"/>
                  </a:lnTo>
                  <a:cubicBezTo>
                    <a:pt x="0" y="3087"/>
                    <a:pt x="3087" y="0"/>
                    <a:pt x="6894" y="0"/>
                  </a:cubicBezTo>
                  <a:close/>
                </a:path>
              </a:pathLst>
            </a:custGeom>
            <a:solidFill>
              <a:srgbClr val="0C3C60"/>
            </a:solidFill>
          </p:spPr>
          <p:txBody>
            <a:bodyPr/>
            <a:lstStyle/>
            <a:p>
              <a:endParaRPr lang="en-AU">
                <a:latin typeface="+mj-lt"/>
              </a:endParaRPr>
            </a:p>
          </p:txBody>
        </p:sp>
        <p:sp>
          <p:nvSpPr>
            <p:cNvPr id="8" name="TextBox 8"/>
            <p:cNvSpPr txBox="1"/>
            <p:nvPr/>
          </p:nvSpPr>
          <p:spPr>
            <a:xfrm>
              <a:off x="0" y="-38100"/>
              <a:ext cx="1774497" cy="222143"/>
            </a:xfrm>
            <a:prstGeom prst="rect">
              <a:avLst/>
            </a:prstGeom>
          </p:spPr>
          <p:txBody>
            <a:bodyPr lIns="50800" tIns="50800" rIns="50800" bIns="50800" rtlCol="0" anchor="ctr"/>
            <a:lstStyle/>
            <a:p>
              <a:pPr algn="ctr">
                <a:lnSpc>
                  <a:spcPts val="2305"/>
                </a:lnSpc>
              </a:pPr>
              <a:endParaRPr>
                <a:latin typeface="+mj-lt"/>
              </a:endParaRPr>
            </a:p>
          </p:txBody>
        </p:sp>
      </p:grpSp>
      <p:sp>
        <p:nvSpPr>
          <p:cNvPr id="9" name="Freeform 9"/>
          <p:cNvSpPr/>
          <p:nvPr/>
        </p:nvSpPr>
        <p:spPr>
          <a:xfrm>
            <a:off x="9612730" y="6568594"/>
            <a:ext cx="918294" cy="918294"/>
          </a:xfrm>
          <a:custGeom>
            <a:avLst/>
            <a:gdLst/>
            <a:ahLst/>
            <a:cxnLst/>
            <a:rect l="l" t="t" r="r" b="b"/>
            <a:pathLst>
              <a:path w="918294" h="918294">
                <a:moveTo>
                  <a:pt x="0" y="0"/>
                </a:moveTo>
                <a:lnTo>
                  <a:pt x="918293" y="0"/>
                </a:lnTo>
                <a:lnTo>
                  <a:pt x="918293" y="918294"/>
                </a:lnTo>
                <a:lnTo>
                  <a:pt x="0" y="9182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AU">
              <a:latin typeface="+mj-lt"/>
            </a:endParaRPr>
          </a:p>
        </p:txBody>
      </p:sp>
      <p:sp>
        <p:nvSpPr>
          <p:cNvPr id="10" name="Freeform 10"/>
          <p:cNvSpPr/>
          <p:nvPr/>
        </p:nvSpPr>
        <p:spPr>
          <a:xfrm>
            <a:off x="9612730" y="8912543"/>
            <a:ext cx="918294" cy="918294"/>
          </a:xfrm>
          <a:custGeom>
            <a:avLst/>
            <a:gdLst/>
            <a:ahLst/>
            <a:cxnLst/>
            <a:rect l="l" t="t" r="r" b="b"/>
            <a:pathLst>
              <a:path w="918294" h="918294">
                <a:moveTo>
                  <a:pt x="0" y="0"/>
                </a:moveTo>
                <a:lnTo>
                  <a:pt x="918293" y="0"/>
                </a:lnTo>
                <a:lnTo>
                  <a:pt x="918293" y="918294"/>
                </a:lnTo>
                <a:lnTo>
                  <a:pt x="0" y="918294"/>
                </a:lnTo>
                <a:lnTo>
                  <a:pt x="0" y="0"/>
                </a:lnTo>
                <a:close/>
              </a:path>
            </a:pathLst>
          </a:custGeom>
          <a:blipFill>
            <a:blip r:embed="rId7">
              <a:extLst>
                <a:ext uri="{96DAC541-7B7A-43D3-8B79-37D633B846F1}">
                  <asvg:svgBlip xmlns:asvg="http://schemas.microsoft.com/office/drawing/2016/SVG/main" r:embed="rId9"/>
                </a:ext>
              </a:extLst>
            </a:blip>
            <a:stretch>
              <a:fillRect/>
            </a:stretch>
          </a:blipFill>
        </p:spPr>
        <p:txBody>
          <a:bodyPr/>
          <a:lstStyle/>
          <a:p>
            <a:endParaRPr lang="en-AU">
              <a:latin typeface="+mj-lt"/>
            </a:endParaRPr>
          </a:p>
        </p:txBody>
      </p:sp>
      <p:sp>
        <p:nvSpPr>
          <p:cNvPr id="11" name="Freeform 11"/>
          <p:cNvSpPr/>
          <p:nvPr/>
        </p:nvSpPr>
        <p:spPr>
          <a:xfrm>
            <a:off x="9612730" y="7740569"/>
            <a:ext cx="918294" cy="918294"/>
          </a:xfrm>
          <a:custGeom>
            <a:avLst/>
            <a:gdLst/>
            <a:ahLst/>
            <a:cxnLst/>
            <a:rect l="l" t="t" r="r" b="b"/>
            <a:pathLst>
              <a:path w="918294" h="918294">
                <a:moveTo>
                  <a:pt x="0" y="0"/>
                </a:moveTo>
                <a:lnTo>
                  <a:pt x="918293" y="0"/>
                </a:lnTo>
                <a:lnTo>
                  <a:pt x="918293" y="918293"/>
                </a:lnTo>
                <a:lnTo>
                  <a:pt x="0" y="918293"/>
                </a:lnTo>
                <a:lnTo>
                  <a:pt x="0" y="0"/>
                </a:lnTo>
                <a:close/>
              </a:path>
            </a:pathLst>
          </a:custGeom>
          <a:blipFill>
            <a:blip r:embed="rId7">
              <a:extLst>
                <a:ext uri="{96DAC541-7B7A-43D3-8B79-37D633B846F1}">
                  <asvg:svgBlip xmlns:asvg="http://schemas.microsoft.com/office/drawing/2016/SVG/main" r:embed="rId10"/>
                </a:ext>
              </a:extLst>
            </a:blip>
            <a:stretch>
              <a:fillRect/>
            </a:stretch>
          </a:blipFill>
        </p:spPr>
        <p:txBody>
          <a:bodyPr/>
          <a:lstStyle/>
          <a:p>
            <a:endParaRPr lang="en-AU">
              <a:latin typeface="+mj-lt"/>
            </a:endParaRPr>
          </a:p>
        </p:txBody>
      </p:sp>
      <p:sp>
        <p:nvSpPr>
          <p:cNvPr id="12" name="Freeform 12" descr="Group 3217.png"/>
          <p:cNvSpPr/>
          <p:nvPr/>
        </p:nvSpPr>
        <p:spPr>
          <a:xfrm>
            <a:off x="9727518" y="7855352"/>
            <a:ext cx="688718" cy="688718"/>
          </a:xfrm>
          <a:custGeom>
            <a:avLst/>
            <a:gdLst/>
            <a:ahLst/>
            <a:cxnLst/>
            <a:rect l="l" t="t" r="r" b="b"/>
            <a:pathLst>
              <a:path w="688718" h="688718">
                <a:moveTo>
                  <a:pt x="0" y="0"/>
                </a:moveTo>
                <a:lnTo>
                  <a:pt x="688718" y="0"/>
                </a:lnTo>
                <a:lnTo>
                  <a:pt x="688718" y="688718"/>
                </a:lnTo>
                <a:lnTo>
                  <a:pt x="0" y="688718"/>
                </a:lnTo>
                <a:lnTo>
                  <a:pt x="0" y="0"/>
                </a:lnTo>
                <a:close/>
              </a:path>
            </a:pathLst>
          </a:custGeom>
          <a:blipFill>
            <a:blip r:embed="rId11"/>
            <a:stretch>
              <a:fillRect/>
            </a:stretch>
          </a:blipFill>
        </p:spPr>
        <p:txBody>
          <a:bodyPr/>
          <a:lstStyle/>
          <a:p>
            <a:endParaRPr lang="en-AU">
              <a:latin typeface="+mj-lt"/>
            </a:endParaRPr>
          </a:p>
        </p:txBody>
      </p:sp>
      <p:sp>
        <p:nvSpPr>
          <p:cNvPr id="13" name="Freeform 13"/>
          <p:cNvSpPr/>
          <p:nvPr/>
        </p:nvSpPr>
        <p:spPr>
          <a:xfrm>
            <a:off x="1426726" y="6615776"/>
            <a:ext cx="918294" cy="918294"/>
          </a:xfrm>
          <a:custGeom>
            <a:avLst/>
            <a:gdLst/>
            <a:ahLst/>
            <a:cxnLst/>
            <a:rect l="l" t="t" r="r" b="b"/>
            <a:pathLst>
              <a:path w="918294" h="918294">
                <a:moveTo>
                  <a:pt x="0" y="0"/>
                </a:moveTo>
                <a:lnTo>
                  <a:pt x="918294" y="0"/>
                </a:lnTo>
                <a:lnTo>
                  <a:pt x="918294" y="918294"/>
                </a:lnTo>
                <a:lnTo>
                  <a:pt x="0" y="9182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AU">
              <a:latin typeface="+mj-lt"/>
            </a:endParaRPr>
          </a:p>
        </p:txBody>
      </p:sp>
      <p:sp>
        <p:nvSpPr>
          <p:cNvPr id="14" name="Freeform 14"/>
          <p:cNvSpPr/>
          <p:nvPr/>
        </p:nvSpPr>
        <p:spPr>
          <a:xfrm>
            <a:off x="1426726" y="8959725"/>
            <a:ext cx="918294" cy="918294"/>
          </a:xfrm>
          <a:custGeom>
            <a:avLst/>
            <a:gdLst/>
            <a:ahLst/>
            <a:cxnLst/>
            <a:rect l="l" t="t" r="r" b="b"/>
            <a:pathLst>
              <a:path w="918294" h="918294">
                <a:moveTo>
                  <a:pt x="0" y="0"/>
                </a:moveTo>
                <a:lnTo>
                  <a:pt x="918294" y="0"/>
                </a:lnTo>
                <a:lnTo>
                  <a:pt x="918294" y="918293"/>
                </a:lnTo>
                <a:lnTo>
                  <a:pt x="0" y="918293"/>
                </a:lnTo>
                <a:lnTo>
                  <a:pt x="0" y="0"/>
                </a:lnTo>
                <a:close/>
              </a:path>
            </a:pathLst>
          </a:custGeom>
          <a:blipFill>
            <a:blip r:embed="rId7">
              <a:extLst>
                <a:ext uri="{96DAC541-7B7A-43D3-8B79-37D633B846F1}">
                  <asvg:svgBlip xmlns:asvg="http://schemas.microsoft.com/office/drawing/2016/SVG/main" r:embed="rId9"/>
                </a:ext>
              </a:extLst>
            </a:blip>
            <a:stretch>
              <a:fillRect/>
            </a:stretch>
          </a:blipFill>
        </p:spPr>
        <p:txBody>
          <a:bodyPr/>
          <a:lstStyle/>
          <a:p>
            <a:endParaRPr lang="en-AU">
              <a:latin typeface="+mj-lt"/>
            </a:endParaRPr>
          </a:p>
        </p:txBody>
      </p:sp>
      <p:sp>
        <p:nvSpPr>
          <p:cNvPr id="15" name="Freeform 15"/>
          <p:cNvSpPr/>
          <p:nvPr/>
        </p:nvSpPr>
        <p:spPr>
          <a:xfrm>
            <a:off x="1426726" y="7787750"/>
            <a:ext cx="918294" cy="918294"/>
          </a:xfrm>
          <a:custGeom>
            <a:avLst/>
            <a:gdLst/>
            <a:ahLst/>
            <a:cxnLst/>
            <a:rect l="l" t="t" r="r" b="b"/>
            <a:pathLst>
              <a:path w="918294" h="918294">
                <a:moveTo>
                  <a:pt x="0" y="0"/>
                </a:moveTo>
                <a:lnTo>
                  <a:pt x="918294" y="0"/>
                </a:lnTo>
                <a:lnTo>
                  <a:pt x="918294" y="918294"/>
                </a:lnTo>
                <a:lnTo>
                  <a:pt x="0" y="918294"/>
                </a:lnTo>
                <a:lnTo>
                  <a:pt x="0" y="0"/>
                </a:lnTo>
                <a:close/>
              </a:path>
            </a:pathLst>
          </a:custGeom>
          <a:blipFill>
            <a:blip r:embed="rId7">
              <a:extLst>
                <a:ext uri="{96DAC541-7B7A-43D3-8B79-37D633B846F1}">
                  <asvg:svgBlip xmlns:asvg="http://schemas.microsoft.com/office/drawing/2016/SVG/main" r:embed="rId10"/>
                </a:ext>
              </a:extLst>
            </a:blip>
            <a:stretch>
              <a:fillRect/>
            </a:stretch>
          </a:blipFill>
        </p:spPr>
        <p:txBody>
          <a:bodyPr/>
          <a:lstStyle/>
          <a:p>
            <a:endParaRPr lang="en-AU">
              <a:latin typeface="+mj-lt"/>
            </a:endParaRPr>
          </a:p>
        </p:txBody>
      </p:sp>
      <p:sp>
        <p:nvSpPr>
          <p:cNvPr id="16" name="Freeform 16" descr="Group 3219.png"/>
          <p:cNvSpPr/>
          <p:nvPr/>
        </p:nvSpPr>
        <p:spPr>
          <a:xfrm>
            <a:off x="1500710" y="6689764"/>
            <a:ext cx="770326" cy="770317"/>
          </a:xfrm>
          <a:custGeom>
            <a:avLst/>
            <a:gdLst/>
            <a:ahLst/>
            <a:cxnLst/>
            <a:rect l="l" t="t" r="r" b="b"/>
            <a:pathLst>
              <a:path w="770326" h="770317">
                <a:moveTo>
                  <a:pt x="0" y="0"/>
                </a:moveTo>
                <a:lnTo>
                  <a:pt x="770326" y="0"/>
                </a:lnTo>
                <a:lnTo>
                  <a:pt x="770326" y="770317"/>
                </a:lnTo>
                <a:lnTo>
                  <a:pt x="0" y="770317"/>
                </a:lnTo>
                <a:lnTo>
                  <a:pt x="0" y="0"/>
                </a:lnTo>
                <a:close/>
              </a:path>
            </a:pathLst>
          </a:custGeom>
          <a:blipFill>
            <a:blip r:embed="rId12"/>
            <a:stretch>
              <a:fillRect t="-1"/>
            </a:stretch>
          </a:blipFill>
        </p:spPr>
        <p:txBody>
          <a:bodyPr/>
          <a:lstStyle/>
          <a:p>
            <a:endParaRPr lang="en-AU">
              <a:latin typeface="+mj-lt"/>
            </a:endParaRPr>
          </a:p>
        </p:txBody>
      </p:sp>
      <p:sp>
        <p:nvSpPr>
          <p:cNvPr id="17" name="Freeform 17"/>
          <p:cNvSpPr/>
          <p:nvPr/>
        </p:nvSpPr>
        <p:spPr>
          <a:xfrm>
            <a:off x="1594155" y="9131348"/>
            <a:ext cx="583436" cy="583436"/>
          </a:xfrm>
          <a:custGeom>
            <a:avLst/>
            <a:gdLst/>
            <a:ahLst/>
            <a:cxnLst/>
            <a:rect l="l" t="t" r="r" b="b"/>
            <a:pathLst>
              <a:path w="583436" h="583436">
                <a:moveTo>
                  <a:pt x="0" y="0"/>
                </a:moveTo>
                <a:lnTo>
                  <a:pt x="583436" y="0"/>
                </a:lnTo>
                <a:lnTo>
                  <a:pt x="583436" y="583436"/>
                </a:lnTo>
                <a:lnTo>
                  <a:pt x="0" y="58343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AU">
              <a:latin typeface="+mj-lt"/>
            </a:endParaRPr>
          </a:p>
        </p:txBody>
      </p:sp>
      <p:sp>
        <p:nvSpPr>
          <p:cNvPr id="18" name="Freeform 18"/>
          <p:cNvSpPr/>
          <p:nvPr/>
        </p:nvSpPr>
        <p:spPr>
          <a:xfrm>
            <a:off x="9812769" y="6716967"/>
            <a:ext cx="518215" cy="621547"/>
          </a:xfrm>
          <a:custGeom>
            <a:avLst/>
            <a:gdLst/>
            <a:ahLst/>
            <a:cxnLst/>
            <a:rect l="l" t="t" r="r" b="b"/>
            <a:pathLst>
              <a:path w="518215" h="621547">
                <a:moveTo>
                  <a:pt x="0" y="0"/>
                </a:moveTo>
                <a:lnTo>
                  <a:pt x="518215" y="0"/>
                </a:lnTo>
                <a:lnTo>
                  <a:pt x="518215" y="621548"/>
                </a:lnTo>
                <a:lnTo>
                  <a:pt x="0" y="62154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AU">
              <a:latin typeface="+mj-lt"/>
            </a:endParaRPr>
          </a:p>
        </p:txBody>
      </p:sp>
      <p:sp>
        <p:nvSpPr>
          <p:cNvPr id="19" name="Freeform 19"/>
          <p:cNvSpPr/>
          <p:nvPr/>
        </p:nvSpPr>
        <p:spPr>
          <a:xfrm>
            <a:off x="9754068" y="9080910"/>
            <a:ext cx="635617" cy="633874"/>
          </a:xfrm>
          <a:custGeom>
            <a:avLst/>
            <a:gdLst/>
            <a:ahLst/>
            <a:cxnLst/>
            <a:rect l="l" t="t" r="r" b="b"/>
            <a:pathLst>
              <a:path w="635617" h="633874">
                <a:moveTo>
                  <a:pt x="0" y="0"/>
                </a:moveTo>
                <a:lnTo>
                  <a:pt x="635617" y="0"/>
                </a:lnTo>
                <a:lnTo>
                  <a:pt x="635617" y="633874"/>
                </a:lnTo>
                <a:lnTo>
                  <a:pt x="0" y="63387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AU">
              <a:latin typeface="+mj-lt"/>
            </a:endParaRPr>
          </a:p>
        </p:txBody>
      </p:sp>
      <p:sp>
        <p:nvSpPr>
          <p:cNvPr id="20" name="Freeform 20"/>
          <p:cNvSpPr/>
          <p:nvPr/>
        </p:nvSpPr>
        <p:spPr>
          <a:xfrm>
            <a:off x="1558666" y="7922816"/>
            <a:ext cx="618924" cy="621254"/>
          </a:xfrm>
          <a:custGeom>
            <a:avLst/>
            <a:gdLst/>
            <a:ahLst/>
            <a:cxnLst/>
            <a:rect l="l" t="t" r="r" b="b"/>
            <a:pathLst>
              <a:path w="618924" h="621254">
                <a:moveTo>
                  <a:pt x="0" y="0"/>
                </a:moveTo>
                <a:lnTo>
                  <a:pt x="618925" y="0"/>
                </a:lnTo>
                <a:lnTo>
                  <a:pt x="618925" y="621254"/>
                </a:lnTo>
                <a:lnTo>
                  <a:pt x="0" y="62125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AU">
              <a:latin typeface="+mj-lt"/>
            </a:endParaRPr>
          </a:p>
        </p:txBody>
      </p:sp>
      <p:sp>
        <p:nvSpPr>
          <p:cNvPr id="21" name="TextBox 21"/>
          <p:cNvSpPr txBox="1"/>
          <p:nvPr/>
        </p:nvSpPr>
        <p:spPr>
          <a:xfrm>
            <a:off x="1435583" y="1688923"/>
            <a:ext cx="7708418" cy="781106"/>
          </a:xfrm>
          <a:prstGeom prst="rect">
            <a:avLst/>
          </a:prstGeom>
        </p:spPr>
        <p:txBody>
          <a:bodyPr lIns="0" tIns="0" rIns="0" bIns="0" rtlCol="0" anchor="t">
            <a:spAutoFit/>
          </a:bodyPr>
          <a:lstStyle/>
          <a:p>
            <a:pPr algn="l">
              <a:lnSpc>
                <a:spcPts val="6299"/>
              </a:lnSpc>
            </a:pPr>
            <a:r>
              <a:rPr lang="en-US" sz="4500" b="1" dirty="0">
                <a:solidFill>
                  <a:srgbClr val="F7F9FF"/>
                </a:solidFill>
                <a:latin typeface="+mj-lt"/>
                <a:ea typeface="Roboto Condensed"/>
                <a:cs typeface="Roboto Condensed"/>
                <a:sym typeface="Roboto Condensed"/>
              </a:rPr>
              <a:t>Power Purchase Agreements</a:t>
            </a:r>
          </a:p>
        </p:txBody>
      </p:sp>
      <p:sp>
        <p:nvSpPr>
          <p:cNvPr id="22" name="TextBox 22"/>
          <p:cNvSpPr txBox="1"/>
          <p:nvPr/>
        </p:nvSpPr>
        <p:spPr>
          <a:xfrm>
            <a:off x="1314632" y="2651559"/>
            <a:ext cx="5448824" cy="374333"/>
          </a:xfrm>
          <a:prstGeom prst="rect">
            <a:avLst/>
          </a:prstGeom>
        </p:spPr>
        <p:txBody>
          <a:bodyPr lIns="0" tIns="0" rIns="0" bIns="0" rtlCol="0" anchor="t">
            <a:spAutoFit/>
          </a:bodyPr>
          <a:lstStyle/>
          <a:p>
            <a:pPr algn="l">
              <a:lnSpc>
                <a:spcPts val="3149"/>
              </a:lnSpc>
            </a:pPr>
            <a:r>
              <a:rPr lang="en-US" sz="2250">
                <a:solidFill>
                  <a:srgbClr val="FFFFFF"/>
                </a:solidFill>
                <a:latin typeface="+mj-lt"/>
                <a:ea typeface="Roboto Condensed"/>
                <a:cs typeface="Roboto Condensed"/>
                <a:sym typeface="Roboto Condensed"/>
              </a:rPr>
              <a:t>Victoria PPA - Windfarm / NSW PPA - Solar</a:t>
            </a:r>
          </a:p>
        </p:txBody>
      </p:sp>
      <p:sp>
        <p:nvSpPr>
          <p:cNvPr id="23" name="TextBox 23"/>
          <p:cNvSpPr txBox="1"/>
          <p:nvPr/>
        </p:nvSpPr>
        <p:spPr>
          <a:xfrm>
            <a:off x="10864398" y="6834139"/>
            <a:ext cx="5919648" cy="341570"/>
          </a:xfrm>
          <a:prstGeom prst="rect">
            <a:avLst/>
          </a:prstGeom>
        </p:spPr>
        <p:txBody>
          <a:bodyPr lIns="0" tIns="0" rIns="0" bIns="0" rtlCol="0" anchor="t">
            <a:spAutoFit/>
          </a:bodyPr>
          <a:lstStyle/>
          <a:p>
            <a:pPr algn="l">
              <a:lnSpc>
                <a:spcPts val="2778"/>
              </a:lnSpc>
            </a:pPr>
            <a:r>
              <a:rPr lang="en-US" sz="1984">
                <a:solidFill>
                  <a:srgbClr val="000000"/>
                </a:solidFill>
                <a:latin typeface="+mj-lt"/>
                <a:ea typeface="Roboto Condensed"/>
                <a:cs typeface="Roboto Condensed"/>
                <a:sym typeface="Roboto Condensed"/>
              </a:rPr>
              <a:t>Long term pricing certainity (up to 2032) </a:t>
            </a:r>
          </a:p>
        </p:txBody>
      </p:sp>
      <p:sp>
        <p:nvSpPr>
          <p:cNvPr id="24" name="TextBox 24"/>
          <p:cNvSpPr txBox="1"/>
          <p:nvPr/>
        </p:nvSpPr>
        <p:spPr>
          <a:xfrm>
            <a:off x="10864346" y="9177092"/>
            <a:ext cx="6934388" cy="341570"/>
          </a:xfrm>
          <a:prstGeom prst="rect">
            <a:avLst/>
          </a:prstGeom>
        </p:spPr>
        <p:txBody>
          <a:bodyPr lIns="0" tIns="0" rIns="0" bIns="0" rtlCol="0" anchor="t">
            <a:spAutoFit/>
          </a:bodyPr>
          <a:lstStyle/>
          <a:p>
            <a:pPr algn="l">
              <a:lnSpc>
                <a:spcPts val="2778"/>
              </a:lnSpc>
            </a:pPr>
            <a:r>
              <a:rPr lang="en-US" sz="1984" dirty="0">
                <a:solidFill>
                  <a:srgbClr val="000000"/>
                </a:solidFill>
                <a:latin typeface="+mj-lt"/>
                <a:ea typeface="Roboto Condensed"/>
                <a:cs typeface="Roboto Condensed"/>
                <a:sym typeface="Roboto Condensed"/>
              </a:rPr>
              <a:t>Dedicated account managers</a:t>
            </a:r>
          </a:p>
        </p:txBody>
      </p:sp>
      <p:sp>
        <p:nvSpPr>
          <p:cNvPr id="25" name="TextBox 25"/>
          <p:cNvSpPr txBox="1"/>
          <p:nvPr/>
        </p:nvSpPr>
        <p:spPr>
          <a:xfrm>
            <a:off x="10864346" y="7832934"/>
            <a:ext cx="5565394" cy="695575"/>
          </a:xfrm>
          <a:prstGeom prst="rect">
            <a:avLst/>
          </a:prstGeom>
        </p:spPr>
        <p:txBody>
          <a:bodyPr lIns="0" tIns="0" rIns="0" bIns="0" rtlCol="0" anchor="t">
            <a:spAutoFit/>
          </a:bodyPr>
          <a:lstStyle/>
          <a:p>
            <a:pPr algn="l">
              <a:lnSpc>
                <a:spcPts val="2778"/>
              </a:lnSpc>
            </a:pPr>
            <a:r>
              <a:rPr lang="en-US" sz="1984">
                <a:solidFill>
                  <a:srgbClr val="000000"/>
                </a:solidFill>
                <a:latin typeface="+mj-lt"/>
                <a:ea typeface="Roboto Condensed"/>
                <a:cs typeface="Roboto Condensed"/>
                <a:sym typeface="Roboto Condensed"/>
              </a:rPr>
              <a:t>Generous load flex and load roll in allowances and portfolio level protection.</a:t>
            </a:r>
          </a:p>
        </p:txBody>
      </p:sp>
      <p:sp>
        <p:nvSpPr>
          <p:cNvPr id="28" name="TextBox 28"/>
          <p:cNvSpPr txBox="1"/>
          <p:nvPr/>
        </p:nvSpPr>
        <p:spPr>
          <a:xfrm>
            <a:off x="2678342" y="9056289"/>
            <a:ext cx="5919648" cy="695575"/>
          </a:xfrm>
          <a:prstGeom prst="rect">
            <a:avLst/>
          </a:prstGeom>
        </p:spPr>
        <p:txBody>
          <a:bodyPr lIns="0" tIns="0" rIns="0" bIns="0" rtlCol="0" anchor="t">
            <a:spAutoFit/>
          </a:bodyPr>
          <a:lstStyle/>
          <a:p>
            <a:pPr algn="l">
              <a:lnSpc>
                <a:spcPts val="2778"/>
              </a:lnSpc>
            </a:pPr>
            <a:r>
              <a:rPr lang="en-US" sz="1984">
                <a:solidFill>
                  <a:srgbClr val="000000"/>
                </a:solidFill>
                <a:latin typeface="+mj-lt"/>
                <a:ea typeface="Roboto Condensed"/>
                <a:cs typeface="Roboto Condensed"/>
                <a:sym typeface="Roboto Condensed"/>
              </a:rPr>
              <a:t>Participating users can meet their renewable energy targets through these agreements</a:t>
            </a:r>
          </a:p>
        </p:txBody>
      </p:sp>
      <p:sp>
        <p:nvSpPr>
          <p:cNvPr id="29" name="TextBox 29"/>
          <p:cNvSpPr txBox="1"/>
          <p:nvPr/>
        </p:nvSpPr>
        <p:spPr>
          <a:xfrm>
            <a:off x="2678342" y="7880053"/>
            <a:ext cx="6202720" cy="1413720"/>
          </a:xfrm>
          <a:prstGeom prst="rect">
            <a:avLst/>
          </a:prstGeom>
        </p:spPr>
        <p:txBody>
          <a:bodyPr lIns="0" tIns="0" rIns="0" bIns="0" rtlCol="0" anchor="t">
            <a:spAutoFit/>
          </a:bodyPr>
          <a:lstStyle/>
          <a:p>
            <a:pPr algn="l">
              <a:lnSpc>
                <a:spcPts val="2778"/>
              </a:lnSpc>
            </a:pPr>
            <a:r>
              <a:rPr lang="en-US" sz="1984">
                <a:solidFill>
                  <a:srgbClr val="000000"/>
                </a:solidFill>
                <a:latin typeface="+mj-lt"/>
                <a:ea typeface="Roboto Condensed"/>
                <a:cs typeface="Roboto Condensed"/>
                <a:sym typeface="Roboto Condensed"/>
              </a:rPr>
              <a:t>Access and flexibility to renewable energy included as part of a long-term energy plan via accredited GreenPower energy. </a:t>
            </a:r>
          </a:p>
          <a:p>
            <a:pPr algn="l">
              <a:lnSpc>
                <a:spcPts val="2778"/>
              </a:lnSpc>
            </a:pPr>
            <a:endParaRPr lang="en-US" sz="1984">
              <a:solidFill>
                <a:srgbClr val="000000"/>
              </a:solidFill>
              <a:latin typeface="+mj-lt"/>
              <a:ea typeface="Roboto Condensed"/>
              <a:cs typeface="Roboto Condensed"/>
              <a:sym typeface="Roboto Condensed"/>
            </a:endParaRPr>
          </a:p>
        </p:txBody>
      </p:sp>
      <p:sp>
        <p:nvSpPr>
          <p:cNvPr id="30" name="TextBox 30"/>
          <p:cNvSpPr txBox="1"/>
          <p:nvPr/>
        </p:nvSpPr>
        <p:spPr>
          <a:xfrm>
            <a:off x="2678342" y="6708744"/>
            <a:ext cx="5565394" cy="695575"/>
          </a:xfrm>
          <a:prstGeom prst="rect">
            <a:avLst/>
          </a:prstGeom>
        </p:spPr>
        <p:txBody>
          <a:bodyPr lIns="0" tIns="0" rIns="0" bIns="0" rtlCol="0" anchor="t">
            <a:spAutoFit/>
          </a:bodyPr>
          <a:lstStyle/>
          <a:p>
            <a:pPr algn="l">
              <a:lnSpc>
                <a:spcPts val="2778"/>
              </a:lnSpc>
            </a:pPr>
            <a:r>
              <a:rPr lang="en-US" sz="1984">
                <a:solidFill>
                  <a:srgbClr val="000000"/>
                </a:solidFill>
                <a:latin typeface="+mj-lt"/>
                <a:ea typeface="Roboto Condensed"/>
                <a:cs typeface="Roboto Condensed"/>
                <a:sym typeface="Roboto Condensed"/>
              </a:rPr>
              <a:t>Stable pricing in both power and LGC costs across the life of the PPA. </a:t>
            </a:r>
          </a:p>
        </p:txBody>
      </p:sp>
      <p:sp>
        <p:nvSpPr>
          <p:cNvPr id="31" name="TextBox 26">
            <a:extLst>
              <a:ext uri="{FF2B5EF4-FFF2-40B4-BE49-F238E27FC236}">
                <a16:creationId xmlns:a16="http://schemas.microsoft.com/office/drawing/2014/main" id="{3EB12AA7-01B5-9F5D-270A-9BB2C080A189}"/>
              </a:ext>
            </a:extLst>
          </p:cNvPr>
          <p:cNvSpPr txBox="1"/>
          <p:nvPr/>
        </p:nvSpPr>
        <p:spPr>
          <a:xfrm>
            <a:off x="1329630" y="5633156"/>
            <a:ext cx="2327970" cy="456472"/>
          </a:xfrm>
          <a:prstGeom prst="rect">
            <a:avLst/>
          </a:prstGeom>
        </p:spPr>
        <p:txBody>
          <a:bodyPr wrap="square" lIns="0" tIns="0" rIns="0" bIns="0" rtlCol="0" anchor="t">
            <a:spAutoFit/>
          </a:bodyPr>
          <a:lstStyle/>
          <a:p>
            <a:pPr algn="l">
              <a:lnSpc>
                <a:spcPts val="3763"/>
              </a:lnSpc>
            </a:pPr>
            <a:r>
              <a:rPr lang="en-US" sz="2688" b="1" dirty="0">
                <a:solidFill>
                  <a:srgbClr val="1D1D1D"/>
                </a:solidFill>
                <a:latin typeface="+mj-lt"/>
                <a:ea typeface="Roboto Condensed Bold"/>
                <a:cs typeface="Roboto Condensed Bold"/>
                <a:sym typeface="Roboto Condensed Bold"/>
              </a:rPr>
              <a:t>Key Features</a:t>
            </a:r>
          </a:p>
        </p:txBody>
      </p:sp>
      <p:sp>
        <p:nvSpPr>
          <p:cNvPr id="32" name="TextBox 27">
            <a:extLst>
              <a:ext uri="{FF2B5EF4-FFF2-40B4-BE49-F238E27FC236}">
                <a16:creationId xmlns:a16="http://schemas.microsoft.com/office/drawing/2014/main" id="{B0272EB2-2EBA-3059-DF63-C5F9AE208DAB}"/>
              </a:ext>
            </a:extLst>
          </p:cNvPr>
          <p:cNvSpPr txBox="1"/>
          <p:nvPr/>
        </p:nvSpPr>
        <p:spPr>
          <a:xfrm>
            <a:off x="9295722" y="5633156"/>
            <a:ext cx="6453560" cy="474575"/>
          </a:xfrm>
          <a:prstGeom prst="rect">
            <a:avLst/>
          </a:prstGeom>
        </p:spPr>
        <p:txBody>
          <a:bodyPr lIns="0" tIns="0" rIns="0" bIns="0" rtlCol="0" anchor="t">
            <a:spAutoFit/>
          </a:bodyPr>
          <a:lstStyle/>
          <a:p>
            <a:pPr algn="l">
              <a:lnSpc>
                <a:spcPts val="3763"/>
              </a:lnSpc>
            </a:pPr>
            <a:r>
              <a:rPr lang="en-US" sz="2688" b="1">
                <a:solidFill>
                  <a:srgbClr val="1D1D1D"/>
                </a:solidFill>
                <a:latin typeface="+mj-lt"/>
                <a:ea typeface="Roboto Condensed Bold"/>
                <a:cs typeface="Roboto Condensed Bold"/>
                <a:sym typeface="Roboto Condensed Bold"/>
              </a:rPr>
              <a:t>Benefits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526F3A-8D03-1DEF-632A-FB3A0AF7B076}"/>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1AEC5F-73EE-23F9-47D7-016D872C1F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45FDBC0-876D-1C01-7B28-064BB7BFA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8287996" cy="238611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002940E-7A0F-1C91-8DD1-91C2A6743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 y="0"/>
            <a:ext cx="12172958" cy="2386113"/>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D1B79B7-6890-1262-5BA0-A63809979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172948" y="-1"/>
            <a:ext cx="6115047" cy="238611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3E7BAD3-AD02-892B-1D19-2AF2B62547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025" y="-1"/>
            <a:ext cx="17598969" cy="2396149"/>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5">
            <a:extLst>
              <a:ext uri="{FF2B5EF4-FFF2-40B4-BE49-F238E27FC236}">
                <a16:creationId xmlns:a16="http://schemas.microsoft.com/office/drawing/2014/main" id="{BD16662E-597B-A075-7A24-07A0B19517AC}"/>
              </a:ext>
            </a:extLst>
          </p:cNvPr>
          <p:cNvSpPr txBox="1"/>
          <p:nvPr/>
        </p:nvSpPr>
        <p:spPr>
          <a:xfrm>
            <a:off x="593536" y="443846"/>
            <a:ext cx="10198583" cy="704850"/>
          </a:xfrm>
          <a:prstGeom prst="rect">
            <a:avLst/>
          </a:prstGeom>
        </p:spPr>
        <p:txBody>
          <a:bodyPr wrap="square" lIns="0" tIns="0" rIns="0" bIns="0" rtlCol="0" anchor="t">
            <a:spAutoFit/>
          </a:bodyPr>
          <a:lstStyle/>
          <a:p>
            <a:pPr algn="l">
              <a:lnSpc>
                <a:spcPts val="5400"/>
              </a:lnSpc>
              <a:spcAft>
                <a:spcPts val="600"/>
              </a:spcAft>
            </a:pPr>
            <a:r>
              <a:rPr lang="en-US" sz="4500" spc="4" dirty="0">
                <a:solidFill>
                  <a:srgbClr val="F3F0E7"/>
                </a:solidFill>
                <a:latin typeface="+mj-lt"/>
                <a:ea typeface="Roboto Condensed 1"/>
                <a:cs typeface="Roboto Condensed 1"/>
                <a:sym typeface="Roboto Condensed 1"/>
              </a:rPr>
              <a:t> </a:t>
            </a:r>
            <a:endParaRPr lang="en-US" sz="4500" spc="4">
              <a:solidFill>
                <a:srgbClr val="F3F0E7"/>
              </a:solidFill>
              <a:latin typeface="+mj-lt"/>
              <a:ea typeface="Roboto Condensed 1"/>
              <a:cs typeface="Roboto Condensed 1"/>
              <a:sym typeface="Roboto Condensed 1"/>
            </a:endParaRPr>
          </a:p>
        </p:txBody>
      </p:sp>
      <p:sp>
        <p:nvSpPr>
          <p:cNvPr id="2" name="TextBox 1">
            <a:extLst>
              <a:ext uri="{FF2B5EF4-FFF2-40B4-BE49-F238E27FC236}">
                <a16:creationId xmlns:a16="http://schemas.microsoft.com/office/drawing/2014/main" id="{C013FA36-2E28-05D8-AF89-98F530ABFF82}"/>
              </a:ext>
            </a:extLst>
          </p:cNvPr>
          <p:cNvSpPr txBox="1"/>
          <p:nvPr/>
        </p:nvSpPr>
        <p:spPr>
          <a:xfrm>
            <a:off x="689019" y="417803"/>
            <a:ext cx="17228241" cy="155050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000" b="1" kern="1200" dirty="0">
                <a:solidFill>
                  <a:srgbClr val="FFFFFF"/>
                </a:solidFill>
                <a:latin typeface="+mj-lt"/>
                <a:ea typeface="+mj-ea"/>
                <a:cs typeface="+mj-cs"/>
              </a:rPr>
              <a:t>Sources</a:t>
            </a:r>
          </a:p>
        </p:txBody>
      </p:sp>
      <p:sp>
        <p:nvSpPr>
          <p:cNvPr id="31" name="7">
            <a:extLst>
              <a:ext uri="{FF2B5EF4-FFF2-40B4-BE49-F238E27FC236}">
                <a16:creationId xmlns:a16="http://schemas.microsoft.com/office/drawing/2014/main" id="{110A78F0-83A9-1B38-2FDD-933E72D28055}"/>
              </a:ext>
            </a:extLst>
          </p:cNvPr>
          <p:cNvSpPr txBox="1"/>
          <p:nvPr/>
        </p:nvSpPr>
        <p:spPr>
          <a:xfrm>
            <a:off x="2166668" y="2730135"/>
            <a:ext cx="65" cy="8279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defTabSz="914400">
              <a:lnSpc>
                <a:spcPct val="150000"/>
              </a:lnSpc>
              <a:tabLst>
                <a:tab pos="1384300" algn="l"/>
              </a:tabLst>
              <a:defRPr sz="4000">
                <a:solidFill>
                  <a:srgbClr val="F7F9FF"/>
                </a:solidFill>
                <a:latin typeface="linea-basic-10"/>
                <a:ea typeface="linea-basic-10"/>
                <a:cs typeface="linea-basic-10"/>
                <a:sym typeface="linea-basic-10"/>
              </a:defRPr>
            </a:lvl1pPr>
          </a:lstStyle>
          <a:p>
            <a:endParaRPr dirty="0">
              <a:latin typeface="+mj-lt"/>
            </a:endParaRPr>
          </a:p>
        </p:txBody>
      </p:sp>
      <p:sp>
        <p:nvSpPr>
          <p:cNvPr id="3" name="Enthusiastically negotiate enterprise paradigms through.">
            <a:extLst>
              <a:ext uri="{FF2B5EF4-FFF2-40B4-BE49-F238E27FC236}">
                <a16:creationId xmlns:a16="http://schemas.microsoft.com/office/drawing/2014/main" id="{AA2F0107-8AEF-1F2B-03E4-B913DBD5CF7F}"/>
              </a:ext>
            </a:extLst>
          </p:cNvPr>
          <p:cNvSpPr txBox="1"/>
          <p:nvPr/>
        </p:nvSpPr>
        <p:spPr>
          <a:xfrm>
            <a:off x="689019" y="2703123"/>
            <a:ext cx="16511334" cy="66127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lnSpc>
                <a:spcPct val="130000"/>
              </a:lnSpc>
              <a:defRPr sz="3000">
                <a:solidFill>
                  <a:srgbClr val="000000"/>
                </a:solidFill>
              </a:defRPr>
            </a:lvl1pPr>
          </a:lstStyle>
          <a:p>
            <a:pPr marL="457200" indent="-457200">
              <a:buFont typeface="Arial" panose="020B0604020202020204" pitchFamily="34" charset="0"/>
              <a:buChar char="•"/>
            </a:pPr>
            <a:r>
              <a:rPr lang="en-US" sz="2800" dirty="0">
                <a:latin typeface="+mj-lt"/>
                <a:hlinkClick r:id="rId2"/>
              </a:rPr>
              <a:t>Open NEM</a:t>
            </a:r>
            <a:endParaRPr lang="en-US" sz="2800" dirty="0">
              <a:latin typeface="+mj-lt"/>
            </a:endParaRPr>
          </a:p>
          <a:p>
            <a:pPr marL="457200" indent="-457200">
              <a:buFont typeface="Arial" panose="020B0604020202020204" pitchFamily="34" charset="0"/>
              <a:buChar char="•"/>
            </a:pPr>
            <a:r>
              <a:rPr lang="en-US" sz="2800" dirty="0">
                <a:latin typeface="+mj-lt"/>
                <a:hlinkClick r:id="rId3"/>
              </a:rPr>
              <a:t>ASX Energy futures</a:t>
            </a:r>
            <a:endParaRPr lang="en-US" sz="2800" dirty="0">
              <a:latin typeface="+mj-lt"/>
            </a:endParaRPr>
          </a:p>
          <a:p>
            <a:pPr marL="457200" indent="-457200">
              <a:buFont typeface="Arial" panose="020B0604020202020204" pitchFamily="34" charset="0"/>
              <a:buChar char="•"/>
            </a:pPr>
            <a:r>
              <a:rPr lang="en-US" sz="2800" dirty="0">
                <a:latin typeface="+mj-lt"/>
                <a:hlinkClick r:id="rId4"/>
              </a:rPr>
              <a:t>ACCC Gas inquiry December 2025 interim report</a:t>
            </a:r>
            <a:endParaRPr lang="en-US" sz="2800" dirty="0">
              <a:latin typeface="+mj-lt"/>
            </a:endParaRPr>
          </a:p>
          <a:p>
            <a:pPr marL="457200" indent="-457200">
              <a:buFont typeface="Arial" panose="020B0604020202020204" pitchFamily="34" charset="0"/>
              <a:buChar char="•"/>
            </a:pPr>
            <a:r>
              <a:rPr lang="en-US" sz="2800" dirty="0">
                <a:latin typeface="+mj-lt"/>
                <a:hlinkClick r:id="rId5"/>
              </a:rPr>
              <a:t>AEMO Quarterly Energy Dynamics report</a:t>
            </a:r>
            <a:endParaRPr lang="en-US" sz="2800" dirty="0">
              <a:latin typeface="+mj-lt"/>
            </a:endParaRPr>
          </a:p>
          <a:p>
            <a:pPr marL="457200" indent="-457200">
              <a:buFont typeface="Arial" panose="020B0604020202020204" pitchFamily="34" charset="0"/>
              <a:buChar char="•"/>
            </a:pPr>
            <a:r>
              <a:rPr lang="en-US" sz="2800" dirty="0">
                <a:latin typeface="+mj-lt"/>
                <a:hlinkClick r:id="rId6"/>
              </a:rPr>
              <a:t>Clean Energy Regulatory Quarterly Carbon Market Report</a:t>
            </a:r>
            <a:endParaRPr lang="en-US" sz="2800" dirty="0">
              <a:latin typeface="+mj-lt"/>
            </a:endParaRPr>
          </a:p>
          <a:p>
            <a:pPr marL="457200" indent="-457200">
              <a:buFont typeface="Arial" panose="020B0604020202020204" pitchFamily="34" charset="0"/>
              <a:buChar char="•"/>
            </a:pPr>
            <a:r>
              <a:rPr lang="en-US" sz="2800" dirty="0">
                <a:latin typeface="+mj-lt"/>
                <a:hlinkClick r:id="rId7"/>
              </a:rPr>
              <a:t>Department of Climate Change, Energy, the Environment and Water Solar Sharer Proposal</a:t>
            </a:r>
            <a:endParaRPr lang="en-US" sz="2800" dirty="0">
              <a:latin typeface="+mj-lt"/>
            </a:endParaRPr>
          </a:p>
          <a:p>
            <a:pPr marL="457200" indent="-457200">
              <a:buFont typeface="Arial" panose="020B0604020202020204" pitchFamily="34" charset="0"/>
              <a:buChar char="•"/>
            </a:pPr>
            <a:r>
              <a:rPr lang="en-US" sz="2800" dirty="0">
                <a:latin typeface="+mj-lt"/>
                <a:hlinkClick r:id="rId8"/>
              </a:rPr>
              <a:t>Rystad Energy’s assessment of meeting 82% renewable energy target (published at </a:t>
            </a:r>
            <a:r>
              <a:rPr lang="en-US" sz="2800" dirty="0" err="1">
                <a:latin typeface="+mj-lt"/>
                <a:hlinkClick r:id="rId8"/>
              </a:rPr>
              <a:t>WattClarity</a:t>
            </a:r>
            <a:r>
              <a:rPr lang="en-US" sz="2800" dirty="0">
                <a:latin typeface="+mj-lt"/>
                <a:hlinkClick r:id="rId8"/>
              </a:rPr>
              <a:t>)</a:t>
            </a:r>
            <a:endParaRPr lang="en-US" sz="2800" dirty="0">
              <a:latin typeface="+mj-lt"/>
            </a:endParaRPr>
          </a:p>
          <a:p>
            <a:pPr marL="457200" indent="-457200">
              <a:buFont typeface="Arial" panose="020B0604020202020204" pitchFamily="34" charset="0"/>
              <a:buChar char="•"/>
            </a:pPr>
            <a:r>
              <a:rPr lang="en-US" sz="2800" dirty="0">
                <a:latin typeface="+mj-lt"/>
                <a:hlinkClick r:id="rId9"/>
              </a:rPr>
              <a:t>Australian Energy Regulator Gas market prices</a:t>
            </a:r>
            <a:endParaRPr lang="en-US" sz="2800" dirty="0">
              <a:latin typeface="+mj-lt"/>
            </a:endParaRPr>
          </a:p>
          <a:p>
            <a:endParaRPr lang="en-US" sz="3600" dirty="0">
              <a:latin typeface="+mj-lt"/>
            </a:endParaRPr>
          </a:p>
          <a:p>
            <a:r>
              <a:rPr lang="en-US" sz="1800" i="1" dirty="0">
                <a:latin typeface="+mj-lt"/>
              </a:rPr>
              <a:t>Disclaimer: Procurement Australasia Ltd, trading as Procurement Australia, makes no representation and gives no assurance, guarantee or warranty as to the accuracy of information provided. All forward-looking statements are based on publicly available information and are estimates only and should not be relied upon without seeking further advice. To the maximum extent permitted by law, none of Procurement Australasia Ltd, its related companies, directors, employees, or agents will be liable for any loss arising from the use of information presented in this document or in connection with it.</a:t>
            </a:r>
            <a:endParaRPr lang="en-US" sz="3600" dirty="0">
              <a:latin typeface="+mj-lt"/>
            </a:endParaRPr>
          </a:p>
        </p:txBody>
      </p:sp>
      <p:pic>
        <p:nvPicPr>
          <p:cNvPr id="4" name="Picture 3">
            <a:extLst>
              <a:ext uri="{FF2B5EF4-FFF2-40B4-BE49-F238E27FC236}">
                <a16:creationId xmlns:a16="http://schemas.microsoft.com/office/drawing/2014/main" id="{6E332585-B8E2-F29E-F680-283A8AD1716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704854" y="-234513"/>
            <a:ext cx="4583143" cy="2863413"/>
          </a:xfrm>
          <a:prstGeom prst="rect">
            <a:avLst/>
          </a:prstGeom>
        </p:spPr>
      </p:pic>
    </p:spTree>
    <p:extLst>
      <p:ext uri="{BB962C8B-B14F-4D97-AF65-F5344CB8AC3E}">
        <p14:creationId xmlns:p14="http://schemas.microsoft.com/office/powerpoint/2010/main" val="198456404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6" y="2115123"/>
            <a:ext cx="10287000" cy="6056754"/>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8" y="2130329"/>
            <a:ext cx="10286999" cy="605675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1885" y="5382128"/>
            <a:ext cx="3752969" cy="6056762"/>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752605" y="1454577"/>
            <a:ext cx="5850535" cy="6268437"/>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40" y="2099915"/>
            <a:ext cx="10287005" cy="6056753"/>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art Concept">
            <a:extLst>
              <a:ext uri="{FF2B5EF4-FFF2-40B4-BE49-F238E27FC236}">
                <a16:creationId xmlns:a16="http://schemas.microsoft.com/office/drawing/2014/main" id="{6522B3D6-23B3-9D93-FC47-B2CB5528FF2B}"/>
              </a:ext>
            </a:extLst>
          </p:cNvPr>
          <p:cNvSpPr txBox="1"/>
          <p:nvPr/>
        </p:nvSpPr>
        <p:spPr>
          <a:xfrm>
            <a:off x="627337" y="1061631"/>
            <a:ext cx="4802049" cy="50812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b">
            <a:normAutofit/>
          </a:bodyPr>
          <a:lstStyle>
            <a:lvl1pPr>
              <a:defRPr>
                <a:solidFill>
                  <a:srgbClr val="000000"/>
                </a:solidFill>
              </a:defRPr>
            </a:lvl1pPr>
          </a:lstStyle>
          <a:p>
            <a:pPr algn="r">
              <a:lnSpc>
                <a:spcPct val="90000"/>
              </a:lnSpc>
              <a:spcBef>
                <a:spcPct val="0"/>
              </a:spcBef>
              <a:spcAft>
                <a:spcPts val="600"/>
              </a:spcAft>
            </a:pPr>
            <a:r>
              <a:rPr lang="en-US" sz="6000" kern="1200" dirty="0">
                <a:solidFill>
                  <a:srgbClr val="FFFFFF"/>
                </a:solidFill>
                <a:latin typeface="+mj-lt"/>
                <a:ea typeface="+mj-ea"/>
                <a:cs typeface="+mj-cs"/>
              </a:rPr>
              <a:t>Executive Summary</a:t>
            </a:r>
          </a:p>
        </p:txBody>
      </p:sp>
      <p:sp>
        <p:nvSpPr>
          <p:cNvPr id="4" name="Enthusiastically negotiate enterprise paradigms through.">
            <a:extLst>
              <a:ext uri="{FF2B5EF4-FFF2-40B4-BE49-F238E27FC236}">
                <a16:creationId xmlns:a16="http://schemas.microsoft.com/office/drawing/2014/main" id="{74888B41-8F47-DBF4-47F5-FCA4076910B7}"/>
              </a:ext>
            </a:extLst>
          </p:cNvPr>
          <p:cNvSpPr txBox="1"/>
          <p:nvPr/>
        </p:nvSpPr>
        <p:spPr>
          <a:xfrm>
            <a:off x="6369343" y="999173"/>
            <a:ext cx="11145416" cy="831907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ctr">
            <a:normAutofit/>
          </a:bodyPr>
          <a:lstStyle>
            <a:lvl1pPr>
              <a:lnSpc>
                <a:spcPct val="130000"/>
              </a:lnSpc>
              <a:defRPr sz="3000">
                <a:solidFill>
                  <a:srgbClr val="000000"/>
                </a:solidFill>
              </a:defRPr>
            </a:lvl1pPr>
          </a:lstStyle>
          <a:p>
            <a:pPr marL="457200" indent="-228600">
              <a:lnSpc>
                <a:spcPct val="100000"/>
              </a:lnSpc>
              <a:spcAft>
                <a:spcPts val="2400"/>
              </a:spcAft>
              <a:buFont typeface="Arial" panose="020B0604020202020204" pitchFamily="34" charset="0"/>
              <a:buChar char="•"/>
            </a:pPr>
            <a:r>
              <a:rPr lang="en-US" dirty="0">
                <a:solidFill>
                  <a:schemeClr val="tx1"/>
                </a:solidFill>
                <a:ea typeface="Roboto Condensed Light" panose="02000000000000000000" pitchFamily="2" charset="0"/>
                <a:cs typeface="Roboto Condensed Light" panose="02000000000000000000" pitchFamily="2" charset="0"/>
              </a:rPr>
              <a:t>No news is good news!  Prices steady with no significant price events, including during recent heatwave</a:t>
            </a:r>
          </a:p>
          <a:p>
            <a:pPr marL="457200" indent="-228600">
              <a:lnSpc>
                <a:spcPct val="100000"/>
              </a:lnSpc>
              <a:spcAft>
                <a:spcPts val="2400"/>
              </a:spcAft>
              <a:buFont typeface="Arial" panose="020B0604020202020204" pitchFamily="34" charset="0"/>
              <a:buChar char="•"/>
            </a:pPr>
            <a:r>
              <a:rPr lang="en-US" dirty="0">
                <a:solidFill>
                  <a:schemeClr val="tx1"/>
                </a:solidFill>
                <a:ea typeface="Roboto Condensed Light" panose="02000000000000000000" pitchFamily="2" charset="0"/>
                <a:cs typeface="Roboto Condensed Light" panose="02000000000000000000" pitchFamily="2" charset="0"/>
              </a:rPr>
              <a:t>More renewable energy entering the system, although coal largely stable</a:t>
            </a:r>
          </a:p>
          <a:p>
            <a:pPr marL="457200" indent="-228600">
              <a:lnSpc>
                <a:spcPct val="100000"/>
              </a:lnSpc>
              <a:spcAft>
                <a:spcPts val="2400"/>
              </a:spcAft>
              <a:buFont typeface="Arial" panose="020B0604020202020204" pitchFamily="34" charset="0"/>
              <a:buChar char="•"/>
            </a:pPr>
            <a:r>
              <a:rPr lang="en-US" dirty="0">
                <a:solidFill>
                  <a:schemeClr val="tx1"/>
                </a:solidFill>
                <a:ea typeface="Roboto Condensed Light" panose="02000000000000000000" pitchFamily="2" charset="0"/>
                <a:cs typeface="Roboto Condensed Light" panose="02000000000000000000" pitchFamily="2" charset="0"/>
              </a:rPr>
              <a:t>Energy demand has increased due to electrification, heating, population growth, data </a:t>
            </a:r>
            <a:r>
              <a:rPr lang="en-US" dirty="0" err="1">
                <a:solidFill>
                  <a:schemeClr val="tx1"/>
                </a:solidFill>
                <a:ea typeface="Roboto Condensed Light" panose="02000000000000000000" pitchFamily="2" charset="0"/>
                <a:cs typeface="Roboto Condensed Light" panose="02000000000000000000" pitchFamily="2" charset="0"/>
              </a:rPr>
              <a:t>centres</a:t>
            </a:r>
            <a:r>
              <a:rPr lang="en-US" dirty="0">
                <a:solidFill>
                  <a:schemeClr val="tx1"/>
                </a:solidFill>
                <a:ea typeface="Roboto Condensed Light" panose="02000000000000000000" pitchFamily="2" charset="0"/>
                <a:cs typeface="Roboto Condensed Light" panose="02000000000000000000" pitchFamily="2" charset="0"/>
              </a:rPr>
              <a:t> </a:t>
            </a:r>
          </a:p>
          <a:p>
            <a:pPr marL="457200" indent="-228600">
              <a:lnSpc>
                <a:spcPct val="100000"/>
              </a:lnSpc>
              <a:spcAft>
                <a:spcPts val="2400"/>
              </a:spcAft>
              <a:buFont typeface="Arial" panose="020B0604020202020204" pitchFamily="34" charset="0"/>
              <a:buChar char="•"/>
            </a:pPr>
            <a:r>
              <a:rPr lang="en-US" dirty="0">
                <a:solidFill>
                  <a:schemeClr val="tx1"/>
                </a:solidFill>
                <a:ea typeface="Roboto Condensed Light" panose="02000000000000000000" pitchFamily="2" charset="0"/>
                <a:cs typeface="Roboto Condensed Light" panose="02000000000000000000" pitchFamily="2" charset="0"/>
              </a:rPr>
              <a:t>Wholesale electricity prices subdued, which is flowing through to futures prices</a:t>
            </a:r>
          </a:p>
          <a:p>
            <a:pPr marL="457200" indent="-228600">
              <a:lnSpc>
                <a:spcPct val="100000"/>
              </a:lnSpc>
              <a:spcAft>
                <a:spcPts val="2400"/>
              </a:spcAft>
              <a:buFont typeface="Arial" panose="020B0604020202020204" pitchFamily="34" charset="0"/>
              <a:buChar char="•"/>
            </a:pPr>
            <a:r>
              <a:rPr lang="en-US" dirty="0">
                <a:solidFill>
                  <a:schemeClr val="tx1"/>
                </a:solidFill>
                <a:ea typeface="Roboto Condensed Light" panose="02000000000000000000" pitchFamily="2" charset="0"/>
                <a:cs typeface="Roboto Condensed Light" panose="02000000000000000000" pitchFamily="2" charset="0"/>
              </a:rPr>
              <a:t>Only one significant wholesale price spike (SA 2 July 2025) has contributed to reduced wholesale price volatility across the board</a:t>
            </a:r>
          </a:p>
          <a:p>
            <a:pPr marL="457200" indent="-228600">
              <a:lnSpc>
                <a:spcPct val="100000"/>
              </a:lnSpc>
              <a:spcAft>
                <a:spcPts val="2400"/>
              </a:spcAft>
              <a:buFont typeface="Arial" panose="020B0604020202020204" pitchFamily="34" charset="0"/>
              <a:buChar char="•"/>
            </a:pPr>
            <a:r>
              <a:rPr lang="en-US" dirty="0">
                <a:solidFill>
                  <a:schemeClr val="tx1"/>
                </a:solidFill>
                <a:ea typeface="Roboto Condensed Light" panose="02000000000000000000" pitchFamily="2" charset="0"/>
                <a:cs typeface="Roboto Condensed Light" panose="02000000000000000000" pitchFamily="2" charset="0"/>
              </a:rPr>
              <a:t>Stable domestic gas prices</a:t>
            </a:r>
          </a:p>
          <a:p>
            <a:pPr marL="457200" indent="-228600">
              <a:lnSpc>
                <a:spcPct val="100000"/>
              </a:lnSpc>
              <a:spcAft>
                <a:spcPts val="2400"/>
              </a:spcAft>
              <a:buFont typeface="Arial" panose="020B0604020202020204" pitchFamily="34" charset="0"/>
              <a:buChar char="•"/>
            </a:pPr>
            <a:r>
              <a:rPr lang="en-US" dirty="0">
                <a:solidFill>
                  <a:schemeClr val="tx1"/>
                </a:solidFill>
                <a:ea typeface="Roboto Condensed Light" panose="02000000000000000000" pitchFamily="2" charset="0"/>
                <a:cs typeface="Roboto Condensed Light" panose="02000000000000000000" pitchFamily="2" charset="0"/>
              </a:rPr>
              <a:t>Large Generation Certificate (LGC) prices tumble</a:t>
            </a:r>
          </a:p>
        </p:txBody>
      </p:sp>
    </p:spTree>
    <p:extLst>
      <p:ext uri="{BB962C8B-B14F-4D97-AF65-F5344CB8AC3E}">
        <p14:creationId xmlns:p14="http://schemas.microsoft.com/office/powerpoint/2010/main" val="250640826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E4FCA8-98F4-550A-E7F0-352C1ADE8B44}"/>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2394B56-5821-1CC7-C29F-289C402B2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47F035-4A9C-413D-4D80-4E65776C8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18287997" cy="2363932"/>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E99525F-34F9-E369-C979-492F69DD7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3284" cy="236319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07CCAD7-3B20-D1B6-C740-0F676763F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1"/>
            <a:ext cx="18288002" cy="2361466"/>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152DD7B-B913-0311-54E7-E0E66E727102}"/>
              </a:ext>
            </a:extLst>
          </p:cNvPr>
          <p:cNvSpPr txBox="1"/>
          <p:nvPr/>
        </p:nvSpPr>
        <p:spPr>
          <a:xfrm>
            <a:off x="628646" y="375169"/>
            <a:ext cx="10595582" cy="17388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000" b="1" kern="1200" dirty="0">
                <a:solidFill>
                  <a:srgbClr val="FFFFFF"/>
                </a:solidFill>
                <a:latin typeface="+mj-lt"/>
                <a:ea typeface="+mj-ea"/>
                <a:cs typeface="+mj-cs"/>
              </a:rPr>
              <a:t>Introduction</a:t>
            </a:r>
          </a:p>
        </p:txBody>
      </p:sp>
      <p:sp>
        <p:nvSpPr>
          <p:cNvPr id="5" name="TextBox 5">
            <a:extLst>
              <a:ext uri="{FF2B5EF4-FFF2-40B4-BE49-F238E27FC236}">
                <a16:creationId xmlns:a16="http://schemas.microsoft.com/office/drawing/2014/main" id="{1A9B69AC-C94B-B781-D024-64E520FF4816}"/>
              </a:ext>
            </a:extLst>
          </p:cNvPr>
          <p:cNvSpPr txBox="1"/>
          <p:nvPr/>
        </p:nvSpPr>
        <p:spPr>
          <a:xfrm>
            <a:off x="593536" y="443846"/>
            <a:ext cx="10198583" cy="704850"/>
          </a:xfrm>
          <a:prstGeom prst="rect">
            <a:avLst/>
          </a:prstGeom>
        </p:spPr>
        <p:txBody>
          <a:bodyPr wrap="square" lIns="0" tIns="0" rIns="0" bIns="0" rtlCol="0" anchor="t">
            <a:spAutoFit/>
          </a:bodyPr>
          <a:lstStyle/>
          <a:p>
            <a:pPr algn="l">
              <a:lnSpc>
                <a:spcPts val="5400"/>
              </a:lnSpc>
              <a:spcAft>
                <a:spcPts val="600"/>
              </a:spcAft>
            </a:pPr>
            <a:r>
              <a:rPr lang="en-US" sz="4500" spc="4" dirty="0">
                <a:solidFill>
                  <a:srgbClr val="F3F0E7"/>
                </a:solidFill>
                <a:latin typeface="Roboto Condensed 1"/>
                <a:ea typeface="Roboto Condensed 1"/>
                <a:cs typeface="Roboto Condensed 1"/>
                <a:sym typeface="Roboto Condensed 1"/>
              </a:rPr>
              <a:t> </a:t>
            </a:r>
            <a:endParaRPr lang="en-US" sz="4500" spc="4">
              <a:solidFill>
                <a:srgbClr val="F3F0E7"/>
              </a:solidFill>
              <a:latin typeface="Roboto Condensed 1"/>
              <a:ea typeface="Roboto Condensed 1"/>
              <a:cs typeface="Roboto Condensed 1"/>
              <a:sym typeface="Roboto Condensed 1"/>
            </a:endParaRPr>
          </a:p>
        </p:txBody>
      </p:sp>
      <p:sp>
        <p:nvSpPr>
          <p:cNvPr id="6" name="TextBox 12">
            <a:extLst>
              <a:ext uri="{FF2B5EF4-FFF2-40B4-BE49-F238E27FC236}">
                <a16:creationId xmlns:a16="http://schemas.microsoft.com/office/drawing/2014/main" id="{2181A1B8-709E-744C-5835-20FB1CB8F219}"/>
              </a:ext>
            </a:extLst>
          </p:cNvPr>
          <p:cNvSpPr txBox="1"/>
          <p:nvPr/>
        </p:nvSpPr>
        <p:spPr>
          <a:xfrm>
            <a:off x="1981200" y="1719142"/>
            <a:ext cx="15087600" cy="6413422"/>
          </a:xfrm>
          <a:prstGeom prst="rect">
            <a:avLst/>
          </a:prstGeom>
        </p:spPr>
        <p:txBody>
          <a:bodyPr wrap="square" lIns="0" tIns="0" rIns="0" bIns="0" rtlCol="0" anchor="t">
            <a:spAutoFit/>
          </a:bodyPr>
          <a:lstStyle/>
          <a:p>
            <a:pPr>
              <a:lnSpc>
                <a:spcPct val="200000"/>
              </a:lnSpc>
              <a:spcAft>
                <a:spcPts val="600"/>
              </a:spcAft>
            </a:pPr>
            <a:endParaRPr lang="en-US" sz="4000"/>
          </a:p>
          <a:p>
            <a:pPr>
              <a:lnSpc>
                <a:spcPct val="200000"/>
              </a:lnSpc>
              <a:spcAft>
                <a:spcPts val="600"/>
              </a:spcAft>
            </a:pPr>
            <a:endParaRPr lang="en-US" sz="4800"/>
          </a:p>
          <a:p>
            <a:pPr marL="685800" indent="-685800">
              <a:spcAft>
                <a:spcPts val="600"/>
              </a:spcAft>
              <a:buFont typeface="Arial" panose="020B0604020202020204" pitchFamily="34" charset="0"/>
              <a:buChar char="•"/>
              <a:defRPr sz="1800"/>
            </a:pPr>
            <a:endParaRPr lang="en-US" sz="4800"/>
          </a:p>
          <a:p>
            <a:pPr>
              <a:lnSpc>
                <a:spcPct val="200000"/>
              </a:lnSpc>
              <a:spcAft>
                <a:spcPts val="600"/>
              </a:spcAft>
            </a:pPr>
            <a:endParaRPr lang="en-US" sz="4800"/>
          </a:p>
          <a:p>
            <a:pPr algn="l">
              <a:lnSpc>
                <a:spcPct val="200000"/>
              </a:lnSpc>
              <a:spcAft>
                <a:spcPts val="600"/>
              </a:spcAft>
            </a:pPr>
            <a:endParaRPr lang="en-US" sz="4493" spc="4">
              <a:solidFill>
                <a:srgbClr val="000000"/>
              </a:solidFill>
              <a:latin typeface="Roboto Condensed 2"/>
              <a:ea typeface="Roboto Condensed 2"/>
              <a:cs typeface="Roboto Condensed 2"/>
              <a:sym typeface="Roboto Condensed 2"/>
            </a:endParaRPr>
          </a:p>
        </p:txBody>
      </p:sp>
      <p:sp>
        <p:nvSpPr>
          <p:cNvPr id="4" name="Enthusiastically negotiate enterprise paradigms through.">
            <a:extLst>
              <a:ext uri="{FF2B5EF4-FFF2-40B4-BE49-F238E27FC236}">
                <a16:creationId xmlns:a16="http://schemas.microsoft.com/office/drawing/2014/main" id="{4361BD8D-DA59-0F2D-E0B5-F59B32E41897}"/>
              </a:ext>
            </a:extLst>
          </p:cNvPr>
          <p:cNvSpPr txBox="1"/>
          <p:nvPr/>
        </p:nvSpPr>
        <p:spPr>
          <a:xfrm>
            <a:off x="1049569" y="3476417"/>
            <a:ext cx="9657161" cy="5355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lnSpc>
                <a:spcPct val="130000"/>
              </a:lnSpc>
              <a:defRPr sz="3000">
                <a:solidFill>
                  <a:srgbClr val="000000"/>
                </a:solidFill>
              </a:defRPr>
            </a:lvl1pPr>
          </a:lstStyle>
          <a:p>
            <a:pPr>
              <a:lnSpc>
                <a:spcPct val="100000"/>
              </a:lnSpc>
              <a:spcAft>
                <a:spcPts val="2400"/>
              </a:spcAft>
            </a:pPr>
            <a:r>
              <a:rPr lang="en-US" sz="2800" dirty="0"/>
              <a:t>Mohsin brings over 20 years of experience in the energy industry, with a </a:t>
            </a:r>
            <a:r>
              <a:rPr lang="en-US" sz="2800" dirty="0" err="1"/>
              <a:t>specialised</a:t>
            </a:r>
            <a:r>
              <a:rPr lang="en-US" sz="2800" dirty="0"/>
              <a:t> focus of 15 years in energy procurement.  During his career, he has gained comprehensive experience across the energy supply chain, having worked with energy retailers, consultancies, and brokers. Mohsin has successfully managed energy procurement for large national and international clients in Australia, New Zealand, and Singapore. </a:t>
            </a:r>
          </a:p>
          <a:p>
            <a:pPr>
              <a:lnSpc>
                <a:spcPct val="100000"/>
              </a:lnSpc>
              <a:spcAft>
                <a:spcPts val="2400"/>
              </a:spcAft>
            </a:pPr>
            <a:endParaRPr lang="en-US" sz="2800" dirty="0"/>
          </a:p>
          <a:p>
            <a:pPr>
              <a:lnSpc>
                <a:spcPct val="100000"/>
              </a:lnSpc>
              <a:spcAft>
                <a:spcPts val="2400"/>
              </a:spcAft>
            </a:pPr>
            <a:r>
              <a:rPr lang="en-US" sz="2800" dirty="0"/>
              <a:t>He possesses a deep understanding of the Australian energy markets and holds a Diploma in Financial Markets (Energy) from the Australian Financial Markets Association.</a:t>
            </a:r>
            <a:endParaRPr sz="2800" dirty="0"/>
          </a:p>
        </p:txBody>
      </p:sp>
      <p:sp>
        <p:nvSpPr>
          <p:cNvPr id="7" name="Freeform 5">
            <a:extLst>
              <a:ext uri="{FF2B5EF4-FFF2-40B4-BE49-F238E27FC236}">
                <a16:creationId xmlns:a16="http://schemas.microsoft.com/office/drawing/2014/main" id="{DEFE512A-85F4-0E91-EBB8-C608D7A97392}"/>
              </a:ext>
            </a:extLst>
          </p:cNvPr>
          <p:cNvSpPr/>
          <p:nvPr/>
        </p:nvSpPr>
        <p:spPr>
          <a:xfrm>
            <a:off x="11645151" y="3098365"/>
            <a:ext cx="5969081" cy="6278006"/>
          </a:xfrm>
          <a:custGeom>
            <a:avLst/>
            <a:gdLst/>
            <a:ahLst/>
            <a:cxnLst/>
            <a:rect l="l" t="t" r="r" b="b"/>
            <a:pathLst>
              <a:path w="5108301" h="5492797">
                <a:moveTo>
                  <a:pt x="0" y="0"/>
                </a:moveTo>
                <a:lnTo>
                  <a:pt x="5108301" y="0"/>
                </a:lnTo>
                <a:lnTo>
                  <a:pt x="5108301" y="5492797"/>
                </a:lnTo>
                <a:lnTo>
                  <a:pt x="0" y="5492797"/>
                </a:lnTo>
                <a:lnTo>
                  <a:pt x="0" y="0"/>
                </a:lnTo>
                <a:close/>
              </a:path>
            </a:pathLst>
          </a:custGeom>
          <a:blipFill>
            <a:blip r:embed="rId2"/>
            <a:stretch>
              <a:fillRect/>
            </a:stretch>
          </a:blipFill>
        </p:spPr>
        <p:txBody>
          <a:bodyPr/>
          <a:lstStyle/>
          <a:p>
            <a:endParaRPr lang="en-AU"/>
          </a:p>
        </p:txBody>
      </p:sp>
      <p:pic>
        <p:nvPicPr>
          <p:cNvPr id="8" name="Picture 7">
            <a:extLst>
              <a:ext uri="{FF2B5EF4-FFF2-40B4-BE49-F238E27FC236}">
                <a16:creationId xmlns:a16="http://schemas.microsoft.com/office/drawing/2014/main" id="{BA2A65EB-D6E3-2ECC-FBD8-02BB07246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854" y="-234513"/>
            <a:ext cx="4583143" cy="2863413"/>
          </a:xfrm>
          <a:prstGeom prst="rect">
            <a:avLst/>
          </a:prstGeom>
        </p:spPr>
      </p:pic>
    </p:spTree>
    <p:extLst>
      <p:ext uri="{BB962C8B-B14F-4D97-AF65-F5344CB8AC3E}">
        <p14:creationId xmlns:p14="http://schemas.microsoft.com/office/powerpoint/2010/main" val="257494026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DD7338-60ED-BC80-F068-4FD872D43640}"/>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4D3F73C-7EA3-B84B-3842-BC080BFFD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3329D04-06A3-4DF9-6B4F-97BFC3268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18287997" cy="2363932"/>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DB4E065-6A3A-49CD-D284-EE193B863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3284" cy="236319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7EA8035-DE4D-5AA2-B942-B0AEA523DC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1"/>
            <a:ext cx="18288002" cy="2361466"/>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F316DB6-63A6-26BA-0BAE-9B5249323D10}"/>
              </a:ext>
            </a:extLst>
          </p:cNvPr>
          <p:cNvSpPr txBox="1"/>
          <p:nvPr/>
        </p:nvSpPr>
        <p:spPr>
          <a:xfrm>
            <a:off x="647696" y="316203"/>
            <a:ext cx="10595582" cy="17388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000" b="1" dirty="0">
                <a:solidFill>
                  <a:srgbClr val="FFFFFF"/>
                </a:solidFill>
                <a:latin typeface="+mj-lt"/>
                <a:ea typeface="+mj-ea"/>
                <a:cs typeface="+mj-cs"/>
              </a:rPr>
              <a:t>Market update explained</a:t>
            </a:r>
            <a:endParaRPr lang="en-US" sz="6000" b="1" kern="1200" dirty="0">
              <a:solidFill>
                <a:srgbClr val="FFFFFF"/>
              </a:solidFill>
              <a:latin typeface="+mj-lt"/>
              <a:ea typeface="+mj-ea"/>
              <a:cs typeface="+mj-cs"/>
            </a:endParaRPr>
          </a:p>
        </p:txBody>
      </p:sp>
      <p:sp>
        <p:nvSpPr>
          <p:cNvPr id="5" name="TextBox 5">
            <a:extLst>
              <a:ext uri="{FF2B5EF4-FFF2-40B4-BE49-F238E27FC236}">
                <a16:creationId xmlns:a16="http://schemas.microsoft.com/office/drawing/2014/main" id="{D2745EA4-BEFC-964C-2284-41B6B24CB4E9}"/>
              </a:ext>
            </a:extLst>
          </p:cNvPr>
          <p:cNvSpPr txBox="1"/>
          <p:nvPr/>
        </p:nvSpPr>
        <p:spPr>
          <a:xfrm>
            <a:off x="593536" y="443846"/>
            <a:ext cx="10198583" cy="704850"/>
          </a:xfrm>
          <a:prstGeom prst="rect">
            <a:avLst/>
          </a:prstGeom>
        </p:spPr>
        <p:txBody>
          <a:bodyPr wrap="square" lIns="0" tIns="0" rIns="0" bIns="0" rtlCol="0" anchor="t">
            <a:spAutoFit/>
          </a:bodyPr>
          <a:lstStyle/>
          <a:p>
            <a:pPr algn="l">
              <a:lnSpc>
                <a:spcPts val="5400"/>
              </a:lnSpc>
              <a:spcAft>
                <a:spcPts val="600"/>
              </a:spcAft>
            </a:pPr>
            <a:r>
              <a:rPr lang="en-US" sz="4500" spc="4" dirty="0">
                <a:solidFill>
                  <a:srgbClr val="F3F0E7"/>
                </a:solidFill>
                <a:latin typeface="Roboto Condensed 1"/>
                <a:ea typeface="Roboto Condensed 1"/>
                <a:cs typeface="Roboto Condensed 1"/>
                <a:sym typeface="Roboto Condensed 1"/>
              </a:rPr>
              <a:t> </a:t>
            </a:r>
            <a:endParaRPr lang="en-US" sz="4500" spc="4">
              <a:solidFill>
                <a:srgbClr val="F3F0E7"/>
              </a:solidFill>
              <a:latin typeface="Roboto Condensed 1"/>
              <a:ea typeface="Roboto Condensed 1"/>
              <a:cs typeface="Roboto Condensed 1"/>
              <a:sym typeface="Roboto Condensed 1"/>
            </a:endParaRPr>
          </a:p>
        </p:txBody>
      </p:sp>
      <p:sp>
        <p:nvSpPr>
          <p:cNvPr id="6" name="TextBox 12">
            <a:extLst>
              <a:ext uri="{FF2B5EF4-FFF2-40B4-BE49-F238E27FC236}">
                <a16:creationId xmlns:a16="http://schemas.microsoft.com/office/drawing/2014/main" id="{CC067F97-BFA4-612B-9893-EB13B9107C9F}"/>
              </a:ext>
            </a:extLst>
          </p:cNvPr>
          <p:cNvSpPr txBox="1"/>
          <p:nvPr/>
        </p:nvSpPr>
        <p:spPr>
          <a:xfrm>
            <a:off x="1981200" y="1719142"/>
            <a:ext cx="15087600" cy="6413422"/>
          </a:xfrm>
          <a:prstGeom prst="rect">
            <a:avLst/>
          </a:prstGeom>
        </p:spPr>
        <p:txBody>
          <a:bodyPr wrap="square" lIns="0" tIns="0" rIns="0" bIns="0" rtlCol="0" anchor="t">
            <a:spAutoFit/>
          </a:bodyPr>
          <a:lstStyle/>
          <a:p>
            <a:pPr>
              <a:lnSpc>
                <a:spcPct val="200000"/>
              </a:lnSpc>
              <a:spcAft>
                <a:spcPts val="600"/>
              </a:spcAft>
            </a:pPr>
            <a:endParaRPr lang="en-US" sz="4000"/>
          </a:p>
          <a:p>
            <a:pPr>
              <a:lnSpc>
                <a:spcPct val="200000"/>
              </a:lnSpc>
              <a:spcAft>
                <a:spcPts val="600"/>
              </a:spcAft>
            </a:pPr>
            <a:endParaRPr lang="en-US" sz="4800"/>
          </a:p>
          <a:p>
            <a:pPr marL="685800" indent="-685800">
              <a:spcAft>
                <a:spcPts val="600"/>
              </a:spcAft>
              <a:buFont typeface="Arial" panose="020B0604020202020204" pitchFamily="34" charset="0"/>
              <a:buChar char="•"/>
              <a:defRPr sz="1800"/>
            </a:pPr>
            <a:endParaRPr lang="en-US" sz="4800"/>
          </a:p>
          <a:p>
            <a:pPr>
              <a:lnSpc>
                <a:spcPct val="200000"/>
              </a:lnSpc>
              <a:spcAft>
                <a:spcPts val="600"/>
              </a:spcAft>
            </a:pPr>
            <a:endParaRPr lang="en-US" sz="4800"/>
          </a:p>
          <a:p>
            <a:pPr algn="l">
              <a:lnSpc>
                <a:spcPct val="200000"/>
              </a:lnSpc>
              <a:spcAft>
                <a:spcPts val="600"/>
              </a:spcAft>
            </a:pPr>
            <a:endParaRPr lang="en-US" sz="4493" spc="4">
              <a:solidFill>
                <a:srgbClr val="000000"/>
              </a:solidFill>
              <a:latin typeface="Roboto Condensed 2"/>
              <a:ea typeface="Roboto Condensed 2"/>
              <a:cs typeface="Roboto Condensed 2"/>
              <a:sym typeface="Roboto Condensed 2"/>
            </a:endParaRPr>
          </a:p>
        </p:txBody>
      </p:sp>
      <p:sp>
        <p:nvSpPr>
          <p:cNvPr id="2" name="Enthusiastically negotiate enterprise paradigms through.">
            <a:extLst>
              <a:ext uri="{FF2B5EF4-FFF2-40B4-BE49-F238E27FC236}">
                <a16:creationId xmlns:a16="http://schemas.microsoft.com/office/drawing/2014/main" id="{B5FD25EC-A69E-7987-1B68-A0A4FEBB4630}"/>
              </a:ext>
            </a:extLst>
          </p:cNvPr>
          <p:cNvSpPr txBox="1"/>
          <p:nvPr/>
        </p:nvSpPr>
        <p:spPr>
          <a:xfrm>
            <a:off x="867681" y="2940679"/>
            <a:ext cx="16552631" cy="65728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a:lnSpc>
                <a:spcPct val="130000"/>
              </a:lnSpc>
              <a:defRPr sz="3000">
                <a:solidFill>
                  <a:srgbClr val="000000"/>
                </a:solidFill>
              </a:defRPr>
            </a:lvl1pPr>
          </a:lstStyle>
          <a:p>
            <a:pPr>
              <a:lnSpc>
                <a:spcPct val="100000"/>
              </a:lnSpc>
              <a:spcAft>
                <a:spcPts val="2400"/>
              </a:spcAft>
            </a:pPr>
            <a:r>
              <a:rPr lang="en-US" sz="2800" dirty="0">
                <a:latin typeface="+mj-lt"/>
              </a:rPr>
              <a:t>This ad-hoc report uses the following inputs:</a:t>
            </a:r>
          </a:p>
          <a:p>
            <a:pPr marL="457200" indent="-457200">
              <a:lnSpc>
                <a:spcPct val="100000"/>
              </a:lnSpc>
              <a:spcAft>
                <a:spcPts val="2400"/>
              </a:spcAft>
              <a:buFont typeface="Arial" panose="020B0604020202020204" pitchFamily="34" charset="0"/>
              <a:buChar char="•"/>
            </a:pPr>
            <a:r>
              <a:rPr lang="en-US" sz="2800" dirty="0">
                <a:latin typeface="+mj-lt"/>
              </a:rPr>
              <a:t>Electricity spot price: In the National Electricity Market (NEM), prices are set every 5 minutes as the market operator balances bids from suppliers with demand</a:t>
            </a:r>
          </a:p>
          <a:p>
            <a:pPr marL="457200" indent="-457200">
              <a:lnSpc>
                <a:spcPct val="100000"/>
              </a:lnSpc>
              <a:spcAft>
                <a:spcPts val="2400"/>
              </a:spcAft>
              <a:buFont typeface="Arial" panose="020B0604020202020204" pitchFamily="34" charset="0"/>
              <a:buChar char="•"/>
            </a:pPr>
            <a:r>
              <a:rPr lang="en-US" sz="2800" dirty="0">
                <a:latin typeface="+mj-lt"/>
              </a:rPr>
              <a:t>ASX Energy Futures: As the NEM spot price can be very volatile, futures provide a fixed price between a buyer and seller.  As futures are eventually settled at the spot price, changes in spot prices affect futures.  These futures prices eventually filter through to both large and small market electricity contracts</a:t>
            </a:r>
          </a:p>
          <a:p>
            <a:pPr marL="457200" indent="-457200">
              <a:lnSpc>
                <a:spcPct val="100000"/>
              </a:lnSpc>
              <a:spcAft>
                <a:spcPts val="2400"/>
              </a:spcAft>
              <a:buFont typeface="Arial" panose="020B0604020202020204" pitchFamily="34" charset="0"/>
              <a:buChar char="•"/>
            </a:pPr>
            <a:r>
              <a:rPr lang="en-US" sz="2800" dirty="0">
                <a:latin typeface="+mj-lt"/>
              </a:rPr>
              <a:t>Gas prices:  Since the development of LNG export facilities in Queensland, the east coast domestic gas price is often influenced by overseas prices.  Furthermore, gas-fired generators often supply the NEM during peak periods, meaning the price of gas can affect the price of electricity</a:t>
            </a:r>
          </a:p>
          <a:p>
            <a:pPr marL="457200" indent="-457200">
              <a:lnSpc>
                <a:spcPct val="100000"/>
              </a:lnSpc>
              <a:spcAft>
                <a:spcPts val="2400"/>
              </a:spcAft>
              <a:buFont typeface="Arial" panose="020B0604020202020204" pitchFamily="34" charset="0"/>
              <a:buChar char="•"/>
            </a:pPr>
            <a:r>
              <a:rPr lang="en-US" sz="2800" dirty="0">
                <a:latin typeface="+mj-lt"/>
              </a:rPr>
              <a:t>Market operators and regulators: This report uses publicly available data including, but not limited to, the Australian Energy Market Operator (AEMO), Clean Energy Regulator (CER) and the ACCC</a:t>
            </a:r>
          </a:p>
          <a:p>
            <a:endParaRPr lang="en-US" sz="1600" dirty="0">
              <a:highlight>
                <a:srgbClr val="FFFF00"/>
              </a:highlight>
              <a:latin typeface="+mj-lt"/>
            </a:endParaRPr>
          </a:p>
        </p:txBody>
      </p:sp>
      <p:pic>
        <p:nvPicPr>
          <p:cNvPr id="3" name="Picture 2">
            <a:extLst>
              <a:ext uri="{FF2B5EF4-FFF2-40B4-BE49-F238E27FC236}">
                <a16:creationId xmlns:a16="http://schemas.microsoft.com/office/drawing/2014/main" id="{66E6F761-7D3D-92B3-53B7-E579E652DB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04854" y="-234513"/>
            <a:ext cx="4583143" cy="2863413"/>
          </a:xfrm>
          <a:prstGeom prst="rect">
            <a:avLst/>
          </a:prstGeom>
        </p:spPr>
      </p:pic>
    </p:spTree>
    <p:extLst>
      <p:ext uri="{BB962C8B-B14F-4D97-AF65-F5344CB8AC3E}">
        <p14:creationId xmlns:p14="http://schemas.microsoft.com/office/powerpoint/2010/main" val="415984381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8C3CB8-55E6-B7A6-ECAE-B20CE34322D7}"/>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EEC3ADC-1B1D-11A1-1435-8A5F3F9B8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8B3D111-08E0-FE0F-F3C1-7A6BF69D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8287996" cy="238611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C7AC1B4-DF5A-0260-A61F-4A6DE0408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 y="0"/>
            <a:ext cx="12172958" cy="2386113"/>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217C826-3E13-F31F-81B0-6D0864DB9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172948" y="-1"/>
            <a:ext cx="6115047" cy="238611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D8B7848-25FE-366B-E22B-9DF7CB1728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025" y="-1"/>
            <a:ext cx="17598969" cy="2396149"/>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87C50F4-F101-7849-6DD9-7B47FB7A7F37}"/>
              </a:ext>
            </a:extLst>
          </p:cNvPr>
          <p:cNvSpPr txBox="1"/>
          <p:nvPr/>
        </p:nvSpPr>
        <p:spPr>
          <a:xfrm>
            <a:off x="689019" y="417803"/>
            <a:ext cx="14843927" cy="155050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000" b="1" dirty="0">
                <a:solidFill>
                  <a:srgbClr val="FFFFFF"/>
                </a:solidFill>
                <a:latin typeface="+mj-lt"/>
                <a:ea typeface="+mj-ea"/>
                <a:cs typeface="+mj-cs"/>
              </a:rPr>
              <a:t>Quarterly pricing trends</a:t>
            </a:r>
            <a:endParaRPr lang="en-US" sz="6000" b="1" kern="1200" dirty="0">
              <a:solidFill>
                <a:srgbClr val="FFFFFF"/>
              </a:solidFill>
              <a:latin typeface="+mj-lt"/>
              <a:ea typeface="+mj-ea"/>
              <a:cs typeface="+mj-cs"/>
            </a:endParaRPr>
          </a:p>
        </p:txBody>
      </p:sp>
      <p:sp>
        <p:nvSpPr>
          <p:cNvPr id="5" name="TextBox 5">
            <a:extLst>
              <a:ext uri="{FF2B5EF4-FFF2-40B4-BE49-F238E27FC236}">
                <a16:creationId xmlns:a16="http://schemas.microsoft.com/office/drawing/2014/main" id="{CC9C0E94-1ECA-D544-CD38-0F5E11259A29}"/>
              </a:ext>
            </a:extLst>
          </p:cNvPr>
          <p:cNvSpPr txBox="1"/>
          <p:nvPr/>
        </p:nvSpPr>
        <p:spPr>
          <a:xfrm>
            <a:off x="593536" y="443846"/>
            <a:ext cx="10198583" cy="704850"/>
          </a:xfrm>
          <a:prstGeom prst="rect">
            <a:avLst/>
          </a:prstGeom>
        </p:spPr>
        <p:txBody>
          <a:bodyPr wrap="square" lIns="0" tIns="0" rIns="0" bIns="0" rtlCol="0" anchor="t">
            <a:spAutoFit/>
          </a:bodyPr>
          <a:lstStyle/>
          <a:p>
            <a:pPr algn="l">
              <a:lnSpc>
                <a:spcPts val="5400"/>
              </a:lnSpc>
              <a:spcAft>
                <a:spcPts val="600"/>
              </a:spcAft>
            </a:pPr>
            <a:r>
              <a:rPr lang="en-US" sz="4500" spc="4" dirty="0">
                <a:solidFill>
                  <a:srgbClr val="F3F0E7"/>
                </a:solidFill>
                <a:latin typeface="Roboto Condensed 1"/>
                <a:ea typeface="Roboto Condensed 1"/>
                <a:cs typeface="Roboto Condensed 1"/>
                <a:sym typeface="Roboto Condensed 1"/>
              </a:rPr>
              <a:t> </a:t>
            </a:r>
            <a:endParaRPr lang="en-US" sz="4500" spc="4">
              <a:solidFill>
                <a:srgbClr val="F3F0E7"/>
              </a:solidFill>
              <a:latin typeface="Roboto Condensed 1"/>
              <a:ea typeface="Roboto Condensed 1"/>
              <a:cs typeface="Roboto Condensed 1"/>
              <a:sym typeface="Roboto Condensed 1"/>
            </a:endParaRPr>
          </a:p>
        </p:txBody>
      </p:sp>
      <p:sp>
        <p:nvSpPr>
          <p:cNvPr id="13" name="Analysis List…">
            <a:extLst>
              <a:ext uri="{FF2B5EF4-FFF2-40B4-BE49-F238E27FC236}">
                <a16:creationId xmlns:a16="http://schemas.microsoft.com/office/drawing/2014/main" id="{B086A046-1157-98E7-1ED4-D011C24335AA}"/>
              </a:ext>
            </a:extLst>
          </p:cNvPr>
          <p:cNvSpPr txBox="1"/>
          <p:nvPr/>
        </p:nvSpPr>
        <p:spPr>
          <a:xfrm>
            <a:off x="452361" y="5841311"/>
            <a:ext cx="3959414"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defRPr sz="2500">
                <a:solidFill>
                  <a:srgbClr val="1D1D1D"/>
                </a:solidFill>
                <a:latin typeface="+mj-lt"/>
                <a:ea typeface="+mj-ea"/>
                <a:cs typeface="+mj-cs"/>
                <a:sym typeface="Roboto Condensed Light"/>
              </a:defRPr>
            </a:pPr>
            <a:r>
              <a:rPr lang="en-US" sz="2400" i="1" dirty="0">
                <a:ea typeface="Roboto Condensed Light" panose="02000000000000000000" pitchFamily="2" charset="0"/>
                <a:cs typeface="Roboto Condensed Light" panose="02000000000000000000" pitchFamily="2" charset="0"/>
              </a:rPr>
              <a:t>Source: ASX Energy</a:t>
            </a:r>
          </a:p>
        </p:txBody>
      </p:sp>
      <p:sp>
        <p:nvSpPr>
          <p:cNvPr id="16" name="Analysis List…">
            <a:extLst>
              <a:ext uri="{FF2B5EF4-FFF2-40B4-BE49-F238E27FC236}">
                <a16:creationId xmlns:a16="http://schemas.microsoft.com/office/drawing/2014/main" id="{BCA8BEAB-807E-BA62-8685-2CE9D4F23005}"/>
              </a:ext>
            </a:extLst>
          </p:cNvPr>
          <p:cNvSpPr txBox="1"/>
          <p:nvPr/>
        </p:nvSpPr>
        <p:spPr>
          <a:xfrm>
            <a:off x="450619" y="9586834"/>
            <a:ext cx="4724400"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defRPr sz="2500">
                <a:solidFill>
                  <a:srgbClr val="1D1D1D"/>
                </a:solidFill>
                <a:latin typeface="+mj-lt"/>
                <a:ea typeface="+mj-ea"/>
                <a:cs typeface="+mj-cs"/>
                <a:sym typeface="Roboto Condensed Light"/>
              </a:defRPr>
            </a:pPr>
            <a:r>
              <a:rPr lang="en-US" sz="2400" i="1" dirty="0">
                <a:ea typeface="Roboto Condensed Light" panose="02000000000000000000" pitchFamily="2" charset="0"/>
                <a:cs typeface="Roboto Condensed Light" panose="02000000000000000000" pitchFamily="2" charset="0"/>
              </a:rPr>
              <a:t>Source: ACCC Gas Inquiry 2017-2030</a:t>
            </a:r>
          </a:p>
        </p:txBody>
      </p:sp>
      <p:sp>
        <p:nvSpPr>
          <p:cNvPr id="18" name="Analysis List…">
            <a:extLst>
              <a:ext uri="{FF2B5EF4-FFF2-40B4-BE49-F238E27FC236}">
                <a16:creationId xmlns:a16="http://schemas.microsoft.com/office/drawing/2014/main" id="{868441B4-591A-E321-20EB-CF6209165E41}"/>
              </a:ext>
            </a:extLst>
          </p:cNvPr>
          <p:cNvSpPr txBox="1"/>
          <p:nvPr/>
        </p:nvSpPr>
        <p:spPr>
          <a:xfrm>
            <a:off x="455459" y="2554636"/>
            <a:ext cx="6193929"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spcAft>
                <a:spcPts val="2400"/>
              </a:spcAft>
              <a:defRPr sz="2500">
                <a:solidFill>
                  <a:srgbClr val="1D1D1D"/>
                </a:solidFill>
                <a:latin typeface="+mj-lt"/>
                <a:ea typeface="+mj-ea"/>
                <a:cs typeface="+mj-cs"/>
                <a:sym typeface="Roboto Condensed Light"/>
              </a:defRPr>
            </a:pPr>
            <a:r>
              <a:rPr lang="en-US" sz="3000" b="1" u="sng" dirty="0">
                <a:latin typeface="+mj-lt"/>
                <a:ea typeface="Roboto Condensed Light" panose="02000000000000000000" pitchFamily="2" charset="0"/>
                <a:cs typeface="Roboto Condensed Light" panose="02000000000000000000" pitchFamily="2" charset="0"/>
              </a:rPr>
              <a:t>Electricity ($/MWh):</a:t>
            </a:r>
          </a:p>
        </p:txBody>
      </p:sp>
      <p:sp>
        <p:nvSpPr>
          <p:cNvPr id="20" name="Analysis List…">
            <a:extLst>
              <a:ext uri="{FF2B5EF4-FFF2-40B4-BE49-F238E27FC236}">
                <a16:creationId xmlns:a16="http://schemas.microsoft.com/office/drawing/2014/main" id="{25721C0E-D68E-7F22-9B0D-5B203B0E4C57}"/>
              </a:ext>
            </a:extLst>
          </p:cNvPr>
          <p:cNvSpPr txBox="1"/>
          <p:nvPr/>
        </p:nvSpPr>
        <p:spPr>
          <a:xfrm>
            <a:off x="455459" y="6352231"/>
            <a:ext cx="6193929"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spcAft>
                <a:spcPts val="2400"/>
              </a:spcAft>
              <a:defRPr sz="2500">
                <a:solidFill>
                  <a:srgbClr val="1D1D1D"/>
                </a:solidFill>
                <a:latin typeface="+mj-lt"/>
                <a:ea typeface="+mj-ea"/>
                <a:cs typeface="+mj-cs"/>
                <a:sym typeface="Roboto Condensed Light"/>
              </a:defRPr>
            </a:pPr>
            <a:r>
              <a:rPr lang="en-US" sz="3000" b="1" u="sng" dirty="0">
                <a:latin typeface="+mj-lt"/>
                <a:ea typeface="Roboto Condensed Light" panose="02000000000000000000" pitchFamily="2" charset="0"/>
                <a:cs typeface="Roboto Condensed Light" panose="02000000000000000000" pitchFamily="2" charset="0"/>
              </a:rPr>
              <a:t>East Coast gas ($/GJ):</a:t>
            </a:r>
          </a:p>
        </p:txBody>
      </p:sp>
      <p:sp>
        <p:nvSpPr>
          <p:cNvPr id="22" name="Enthusiastically negotiate enterprise paradigms through.">
            <a:extLst>
              <a:ext uri="{FF2B5EF4-FFF2-40B4-BE49-F238E27FC236}">
                <a16:creationId xmlns:a16="http://schemas.microsoft.com/office/drawing/2014/main" id="{D2B0E969-C6B1-CEEB-DA01-6A103E3F9BDC}"/>
              </a:ext>
            </a:extLst>
          </p:cNvPr>
          <p:cNvSpPr txBox="1"/>
          <p:nvPr/>
        </p:nvSpPr>
        <p:spPr>
          <a:xfrm>
            <a:off x="6511311" y="6491884"/>
            <a:ext cx="10296868" cy="30949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a:lnSpc>
                <a:spcPct val="130000"/>
              </a:lnSpc>
              <a:defRPr sz="3000">
                <a:solidFill>
                  <a:srgbClr val="000000"/>
                </a:solidFill>
              </a:defRPr>
            </a:lvl1pPr>
          </a:lstStyle>
          <a:p>
            <a:pPr marL="457200" indent="-457200">
              <a:lnSpc>
                <a:spcPct val="100000"/>
              </a:lnSpc>
              <a:spcAft>
                <a:spcPts val="2400"/>
              </a:spcAft>
              <a:buFont typeface="Arial" panose="020B0604020202020204" pitchFamily="34" charset="0"/>
              <a:buChar char="•"/>
            </a:pPr>
            <a:r>
              <a:rPr lang="en-US" sz="2800" dirty="0">
                <a:latin typeface="+mj-lt"/>
              </a:rPr>
              <a:t>Electricity prices listed as based on the settled Base Strip (12-month) prices as of 23 January 2026, compared to the same settled price from three, six, nine and twelve months ago respectively</a:t>
            </a:r>
          </a:p>
          <a:p>
            <a:pPr marL="457200" indent="-457200">
              <a:lnSpc>
                <a:spcPct val="100000"/>
              </a:lnSpc>
              <a:spcAft>
                <a:spcPts val="2400"/>
              </a:spcAft>
              <a:buFont typeface="Arial" panose="020B0604020202020204" pitchFamily="34" charset="0"/>
              <a:buChar char="•"/>
            </a:pPr>
            <a:r>
              <a:rPr lang="en-US" sz="2800" dirty="0">
                <a:latin typeface="+mj-lt"/>
              </a:rPr>
              <a:t>Gas prices are volume-weighted retail offers to large (min 0.5PJ pa) C&amp;I as listed in the ACCC Gas Inquiry report December 2025</a:t>
            </a:r>
          </a:p>
          <a:p>
            <a:pPr marL="457200" indent="-457200">
              <a:buFont typeface="Arial" panose="020B0604020202020204" pitchFamily="34" charset="0"/>
              <a:buChar char="•"/>
            </a:pPr>
            <a:endParaRPr lang="en-US" sz="1600" dirty="0">
              <a:highlight>
                <a:srgbClr val="FFFF00"/>
              </a:highlight>
              <a:latin typeface="+mj-lt"/>
            </a:endParaRPr>
          </a:p>
        </p:txBody>
      </p:sp>
      <p:graphicFrame>
        <p:nvGraphicFramePr>
          <p:cNvPr id="3" name="Chart 2">
            <a:extLst>
              <a:ext uri="{FF2B5EF4-FFF2-40B4-BE49-F238E27FC236}">
                <a16:creationId xmlns:a16="http://schemas.microsoft.com/office/drawing/2014/main" id="{E1263EBB-C60C-26B4-6CC9-C451C006E9F1}"/>
              </a:ext>
            </a:extLst>
          </p:cNvPr>
          <p:cNvGraphicFramePr>
            <a:graphicFrameLocks/>
          </p:cNvGraphicFramePr>
          <p:nvPr>
            <p:extLst>
              <p:ext uri="{D42A27DB-BD31-4B8C-83A1-F6EECF244321}">
                <p14:modId xmlns:p14="http://schemas.microsoft.com/office/powerpoint/2010/main" val="2807316240"/>
              </p:ext>
            </p:extLst>
          </p:nvPr>
        </p:nvGraphicFramePr>
        <p:xfrm>
          <a:off x="452360" y="3063982"/>
          <a:ext cx="5199553" cy="25578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BFAD6264-90A0-4DFA-A025-2441ADA231E0}"/>
              </a:ext>
            </a:extLst>
          </p:cNvPr>
          <p:cNvGraphicFramePr>
            <a:graphicFrameLocks/>
          </p:cNvGraphicFramePr>
          <p:nvPr>
            <p:extLst>
              <p:ext uri="{D42A27DB-BD31-4B8C-83A1-F6EECF244321}">
                <p14:modId xmlns:p14="http://schemas.microsoft.com/office/powerpoint/2010/main" val="1764378731"/>
              </p:ext>
            </p:extLst>
          </p:nvPr>
        </p:nvGraphicFramePr>
        <p:xfrm>
          <a:off x="6107372" y="2909710"/>
          <a:ext cx="5198400" cy="2559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187682EB-629B-465A-9A8C-4071FCC8D7A2}"/>
              </a:ext>
            </a:extLst>
          </p:cNvPr>
          <p:cNvGraphicFramePr>
            <a:graphicFrameLocks/>
          </p:cNvGraphicFramePr>
          <p:nvPr>
            <p:extLst>
              <p:ext uri="{D42A27DB-BD31-4B8C-83A1-F6EECF244321}">
                <p14:modId xmlns:p14="http://schemas.microsoft.com/office/powerpoint/2010/main" val="2561499882"/>
              </p:ext>
            </p:extLst>
          </p:nvPr>
        </p:nvGraphicFramePr>
        <p:xfrm>
          <a:off x="12238903" y="2900941"/>
          <a:ext cx="5198400" cy="2559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F7201054-0AA8-D5AF-B866-377945CEE046}"/>
              </a:ext>
            </a:extLst>
          </p:cNvPr>
          <p:cNvGraphicFramePr>
            <a:graphicFrameLocks/>
          </p:cNvGraphicFramePr>
          <p:nvPr>
            <p:extLst>
              <p:ext uri="{D42A27DB-BD31-4B8C-83A1-F6EECF244321}">
                <p14:modId xmlns:p14="http://schemas.microsoft.com/office/powerpoint/2010/main" val="2913665290"/>
              </p:ext>
            </p:extLst>
          </p:nvPr>
        </p:nvGraphicFramePr>
        <p:xfrm>
          <a:off x="450619" y="6790908"/>
          <a:ext cx="5198400" cy="2559600"/>
        </p:xfrm>
        <a:graphic>
          <a:graphicData uri="http://schemas.openxmlformats.org/drawingml/2006/chart">
            <c:chart xmlns:c="http://schemas.openxmlformats.org/drawingml/2006/chart" xmlns:r="http://schemas.openxmlformats.org/officeDocument/2006/relationships" r:id="rId6"/>
          </a:graphicData>
        </a:graphic>
      </p:graphicFrame>
      <p:pic>
        <p:nvPicPr>
          <p:cNvPr id="2" name="Picture 1">
            <a:extLst>
              <a:ext uri="{FF2B5EF4-FFF2-40B4-BE49-F238E27FC236}">
                <a16:creationId xmlns:a16="http://schemas.microsoft.com/office/drawing/2014/main" id="{DD5D631D-8520-DB97-72A3-5261830BF22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704854" y="-234513"/>
            <a:ext cx="4583143" cy="2863413"/>
          </a:xfrm>
          <a:prstGeom prst="rect">
            <a:avLst/>
          </a:prstGeom>
        </p:spPr>
      </p:pic>
    </p:spTree>
    <p:extLst>
      <p:ext uri="{BB962C8B-B14F-4D97-AF65-F5344CB8AC3E}">
        <p14:creationId xmlns:p14="http://schemas.microsoft.com/office/powerpoint/2010/main" val="347354076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CD08C0-89DB-20A7-A91D-763317E934B6}"/>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8287996" cy="238611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 y="0"/>
            <a:ext cx="12172958" cy="2386113"/>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172948" y="-1"/>
            <a:ext cx="6115047" cy="238611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025" y="-1"/>
            <a:ext cx="17598969" cy="2396149"/>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813C3CA-1156-B1F2-E6D4-3F7B16C0D9A3}"/>
              </a:ext>
            </a:extLst>
          </p:cNvPr>
          <p:cNvSpPr txBox="1"/>
          <p:nvPr/>
        </p:nvSpPr>
        <p:spPr>
          <a:xfrm>
            <a:off x="689019" y="417803"/>
            <a:ext cx="14843927" cy="155050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000" b="1" dirty="0">
                <a:solidFill>
                  <a:srgbClr val="FFFFFF"/>
                </a:solidFill>
                <a:latin typeface="+mj-lt"/>
                <a:ea typeface="+mj-ea"/>
                <a:cs typeface="+mj-cs"/>
              </a:rPr>
              <a:t>Flat ASX Energy futures</a:t>
            </a:r>
            <a:endParaRPr lang="en-US" sz="6000" b="1" kern="1200" dirty="0">
              <a:solidFill>
                <a:srgbClr val="FFFFFF"/>
              </a:solidFill>
              <a:latin typeface="+mj-lt"/>
              <a:ea typeface="+mj-ea"/>
              <a:cs typeface="+mj-cs"/>
            </a:endParaRPr>
          </a:p>
        </p:txBody>
      </p:sp>
      <p:sp>
        <p:nvSpPr>
          <p:cNvPr id="5" name="TextBox 5">
            <a:extLst>
              <a:ext uri="{FF2B5EF4-FFF2-40B4-BE49-F238E27FC236}">
                <a16:creationId xmlns:a16="http://schemas.microsoft.com/office/drawing/2014/main" id="{CABA0A72-B7EC-1BCC-5468-AD40D415C732}"/>
              </a:ext>
            </a:extLst>
          </p:cNvPr>
          <p:cNvSpPr txBox="1"/>
          <p:nvPr/>
        </p:nvSpPr>
        <p:spPr>
          <a:xfrm>
            <a:off x="593536" y="443846"/>
            <a:ext cx="10198583" cy="704850"/>
          </a:xfrm>
          <a:prstGeom prst="rect">
            <a:avLst/>
          </a:prstGeom>
        </p:spPr>
        <p:txBody>
          <a:bodyPr wrap="square" lIns="0" tIns="0" rIns="0" bIns="0" rtlCol="0" anchor="t">
            <a:spAutoFit/>
          </a:bodyPr>
          <a:lstStyle/>
          <a:p>
            <a:pPr algn="l">
              <a:lnSpc>
                <a:spcPts val="5400"/>
              </a:lnSpc>
              <a:spcAft>
                <a:spcPts val="600"/>
              </a:spcAft>
            </a:pPr>
            <a:r>
              <a:rPr lang="en-US" sz="4500" spc="4" dirty="0">
                <a:solidFill>
                  <a:srgbClr val="F3F0E7"/>
                </a:solidFill>
                <a:latin typeface="Roboto Condensed 1"/>
                <a:ea typeface="Roboto Condensed 1"/>
                <a:cs typeface="Roboto Condensed 1"/>
                <a:sym typeface="Roboto Condensed 1"/>
              </a:rPr>
              <a:t> </a:t>
            </a:r>
            <a:endParaRPr lang="en-US" sz="4500" spc="4">
              <a:solidFill>
                <a:srgbClr val="F3F0E7"/>
              </a:solidFill>
              <a:latin typeface="Roboto Condensed 1"/>
              <a:ea typeface="Roboto Condensed 1"/>
              <a:cs typeface="Roboto Condensed 1"/>
              <a:sym typeface="Roboto Condensed 1"/>
            </a:endParaRPr>
          </a:p>
        </p:txBody>
      </p:sp>
      <p:sp>
        <p:nvSpPr>
          <p:cNvPr id="3" name="Analysis List…">
            <a:extLst>
              <a:ext uri="{FF2B5EF4-FFF2-40B4-BE49-F238E27FC236}">
                <a16:creationId xmlns:a16="http://schemas.microsoft.com/office/drawing/2014/main" id="{14342719-7927-F0C1-C3B9-07BB420FA9D3}"/>
              </a:ext>
            </a:extLst>
          </p:cNvPr>
          <p:cNvSpPr txBox="1"/>
          <p:nvPr/>
        </p:nvSpPr>
        <p:spPr>
          <a:xfrm>
            <a:off x="576476" y="9499865"/>
            <a:ext cx="3959414"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defRPr sz="2500">
                <a:solidFill>
                  <a:srgbClr val="1D1D1D"/>
                </a:solidFill>
                <a:latin typeface="+mj-lt"/>
                <a:ea typeface="+mj-ea"/>
                <a:cs typeface="+mj-cs"/>
                <a:sym typeface="Roboto Condensed Light"/>
              </a:defRPr>
            </a:pPr>
            <a:r>
              <a:rPr lang="en-US" sz="2400" i="1" dirty="0">
                <a:ea typeface="Roboto Condensed Light" panose="02000000000000000000" pitchFamily="2" charset="0"/>
                <a:cs typeface="Roboto Condensed Light" panose="02000000000000000000" pitchFamily="2" charset="0"/>
              </a:rPr>
              <a:t>Source: ASX Energy</a:t>
            </a:r>
          </a:p>
        </p:txBody>
      </p:sp>
      <p:sp>
        <p:nvSpPr>
          <p:cNvPr id="4" name="Analysis List…">
            <a:extLst>
              <a:ext uri="{FF2B5EF4-FFF2-40B4-BE49-F238E27FC236}">
                <a16:creationId xmlns:a16="http://schemas.microsoft.com/office/drawing/2014/main" id="{4518E9C6-FA1B-79BD-FF07-2BFCE3DAABAB}"/>
              </a:ext>
            </a:extLst>
          </p:cNvPr>
          <p:cNvSpPr txBox="1"/>
          <p:nvPr/>
        </p:nvSpPr>
        <p:spPr>
          <a:xfrm>
            <a:off x="11500535" y="2824209"/>
            <a:ext cx="6193929" cy="64633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marL="571500" indent="-571500">
              <a:spcAft>
                <a:spcPts val="2400"/>
              </a:spcAft>
              <a:buFont typeface="Arial" panose="020B0604020202020204" pitchFamily="34" charset="0"/>
              <a:buChar char="•"/>
              <a:defRPr sz="2500">
                <a:solidFill>
                  <a:srgbClr val="1D1D1D"/>
                </a:solidFill>
                <a:latin typeface="+mj-lt"/>
                <a:ea typeface="+mj-ea"/>
                <a:cs typeface="+mj-cs"/>
                <a:sym typeface="Roboto Condensed Light"/>
              </a:defRPr>
            </a:pPr>
            <a:r>
              <a:rPr lang="en-US" sz="3000" dirty="0">
                <a:latin typeface="+mj-lt"/>
                <a:ea typeface="Roboto Condensed Light" panose="02000000000000000000" pitchFamily="2" charset="0"/>
                <a:cs typeface="Roboto Condensed Light" panose="02000000000000000000" pitchFamily="2" charset="0"/>
              </a:rPr>
              <a:t>Pricing relatively flat over the last year, starting to drop from November 2025 onwards</a:t>
            </a:r>
          </a:p>
          <a:p>
            <a:pPr marL="571500" indent="-571500">
              <a:spcAft>
                <a:spcPts val="2400"/>
              </a:spcAft>
              <a:buFont typeface="Arial" panose="020B0604020202020204" pitchFamily="34" charset="0"/>
              <a:buChar char="•"/>
              <a:defRPr sz="2500">
                <a:solidFill>
                  <a:srgbClr val="1D1D1D"/>
                </a:solidFill>
                <a:latin typeface="+mj-lt"/>
                <a:ea typeface="+mj-ea"/>
                <a:cs typeface="+mj-cs"/>
                <a:sym typeface="Roboto Condensed Light"/>
              </a:defRPr>
            </a:pPr>
            <a:r>
              <a:rPr lang="en-US" sz="3000" dirty="0">
                <a:latin typeface="+mj-lt"/>
                <a:ea typeface="Roboto Condensed Light" panose="02000000000000000000" pitchFamily="2" charset="0"/>
                <a:cs typeface="Roboto Condensed Light" panose="02000000000000000000" pitchFamily="2" charset="0"/>
              </a:rPr>
              <a:t>High renewable generation and lower price volatility has offset higher demand</a:t>
            </a:r>
          </a:p>
          <a:p>
            <a:pPr marL="571500" indent="-571500">
              <a:spcAft>
                <a:spcPts val="2400"/>
              </a:spcAft>
              <a:buFont typeface="Arial" panose="020B0604020202020204" pitchFamily="34" charset="0"/>
              <a:buChar char="•"/>
              <a:defRPr sz="2500">
                <a:solidFill>
                  <a:srgbClr val="1D1D1D"/>
                </a:solidFill>
                <a:latin typeface="+mj-lt"/>
                <a:ea typeface="+mj-ea"/>
                <a:cs typeface="+mj-cs"/>
                <a:sym typeface="Roboto Condensed Light"/>
              </a:defRPr>
            </a:pPr>
            <a:r>
              <a:rPr lang="en-US" sz="3000" dirty="0">
                <a:latin typeface="+mj-lt"/>
                <a:ea typeface="Roboto Condensed Light" panose="02000000000000000000" pitchFamily="2" charset="0"/>
                <a:cs typeface="Roboto Condensed Light" panose="02000000000000000000" pitchFamily="2" charset="0"/>
              </a:rPr>
              <a:t>Most significant reduction in NSW, likely driven by extension of  </a:t>
            </a:r>
            <a:r>
              <a:rPr lang="en-US" sz="3000" dirty="0" err="1">
                <a:latin typeface="+mj-lt"/>
                <a:ea typeface="Roboto Condensed Light" panose="02000000000000000000" pitchFamily="2" charset="0"/>
                <a:cs typeface="Roboto Condensed Light" panose="02000000000000000000" pitchFamily="2" charset="0"/>
              </a:rPr>
              <a:t>Eraring</a:t>
            </a:r>
            <a:r>
              <a:rPr lang="en-US" sz="3000" dirty="0">
                <a:latin typeface="+mj-lt"/>
                <a:ea typeface="Roboto Condensed Light" panose="02000000000000000000" pitchFamily="2" charset="0"/>
                <a:cs typeface="Roboto Condensed Light" panose="02000000000000000000" pitchFamily="2" charset="0"/>
              </a:rPr>
              <a:t> (confirmed officially on 20 January 2026)</a:t>
            </a:r>
          </a:p>
          <a:p>
            <a:pPr marL="571500" indent="-571500">
              <a:spcAft>
                <a:spcPts val="2400"/>
              </a:spcAft>
              <a:buFont typeface="Arial" panose="020B0604020202020204" pitchFamily="34" charset="0"/>
              <a:buChar char="•"/>
              <a:defRPr sz="2500">
                <a:solidFill>
                  <a:srgbClr val="1D1D1D"/>
                </a:solidFill>
                <a:latin typeface="+mj-lt"/>
                <a:ea typeface="+mj-ea"/>
                <a:cs typeface="+mj-cs"/>
                <a:sym typeface="Roboto Condensed Light"/>
              </a:defRPr>
            </a:pPr>
            <a:r>
              <a:rPr lang="en-US" sz="3000" dirty="0">
                <a:latin typeface="+mj-lt"/>
                <a:ea typeface="Roboto Condensed Light" panose="02000000000000000000" pitchFamily="2" charset="0"/>
                <a:cs typeface="Roboto Condensed Light" panose="02000000000000000000" pitchFamily="2" charset="0"/>
              </a:rPr>
              <a:t>VIC FY29 higher than other years – impact of expected </a:t>
            </a:r>
            <a:r>
              <a:rPr lang="en-US" sz="3000" dirty="0" err="1">
                <a:latin typeface="+mj-lt"/>
                <a:ea typeface="Roboto Condensed Light" panose="02000000000000000000" pitchFamily="2" charset="0"/>
                <a:cs typeface="Roboto Condensed Light" panose="02000000000000000000" pitchFamily="2" charset="0"/>
              </a:rPr>
              <a:t>Yallourn</a:t>
            </a:r>
            <a:r>
              <a:rPr lang="en-US" sz="3000" dirty="0">
                <a:latin typeface="+mj-lt"/>
                <a:ea typeface="Roboto Condensed Light" panose="02000000000000000000" pitchFamily="2" charset="0"/>
                <a:cs typeface="Roboto Condensed Light" panose="02000000000000000000" pitchFamily="2" charset="0"/>
              </a:rPr>
              <a:t> closure</a:t>
            </a:r>
          </a:p>
        </p:txBody>
      </p:sp>
      <p:sp>
        <p:nvSpPr>
          <p:cNvPr id="8" name="TextBox 7">
            <a:extLst>
              <a:ext uri="{FF2B5EF4-FFF2-40B4-BE49-F238E27FC236}">
                <a16:creationId xmlns:a16="http://schemas.microsoft.com/office/drawing/2014/main" id="{5BC33B58-BDF8-A9E0-7BF8-38A2337C15C7}"/>
              </a:ext>
            </a:extLst>
          </p:cNvPr>
          <p:cNvSpPr txBox="1"/>
          <p:nvPr/>
        </p:nvSpPr>
        <p:spPr>
          <a:xfrm>
            <a:off x="2133600" y="2578384"/>
            <a:ext cx="7924800" cy="523220"/>
          </a:xfrm>
          <a:prstGeom prst="rect">
            <a:avLst/>
          </a:prstGeom>
          <a:noFill/>
        </p:spPr>
        <p:txBody>
          <a:bodyPr wrap="square" rtlCol="0">
            <a:spAutoFit/>
          </a:bodyPr>
          <a:lstStyle/>
          <a:p>
            <a:pPr algn="ctr"/>
            <a:r>
              <a:rPr lang="en-AU" sz="2800" u="sng" dirty="0">
                <a:latin typeface="Calibri" panose="020F0502020204030204" pitchFamily="34" charset="0"/>
                <a:ea typeface="Calibri" panose="020F0502020204030204" pitchFamily="34" charset="0"/>
                <a:cs typeface="Calibri" panose="020F0502020204030204" pitchFamily="34" charset="0"/>
              </a:rPr>
              <a:t>ASX Futures (FY Base Strip) – year ending 16 Jan 2026</a:t>
            </a:r>
          </a:p>
        </p:txBody>
      </p:sp>
      <p:graphicFrame>
        <p:nvGraphicFramePr>
          <p:cNvPr id="6" name="Chart 5">
            <a:extLst>
              <a:ext uri="{FF2B5EF4-FFF2-40B4-BE49-F238E27FC236}">
                <a16:creationId xmlns:a16="http://schemas.microsoft.com/office/drawing/2014/main" id="{42E789A1-E3AD-71A8-5B0A-47598A24E5B6}"/>
              </a:ext>
            </a:extLst>
          </p:cNvPr>
          <p:cNvGraphicFramePr>
            <a:graphicFrameLocks noGrp="1"/>
          </p:cNvGraphicFramePr>
          <p:nvPr>
            <p:extLst>
              <p:ext uri="{D42A27DB-BD31-4B8C-83A1-F6EECF244321}">
                <p14:modId xmlns:p14="http://schemas.microsoft.com/office/powerpoint/2010/main" val="791920650"/>
              </p:ext>
            </p:extLst>
          </p:nvPr>
        </p:nvGraphicFramePr>
        <p:xfrm>
          <a:off x="381000" y="3124464"/>
          <a:ext cx="10668000" cy="6205402"/>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a:extLst>
              <a:ext uri="{FF2B5EF4-FFF2-40B4-BE49-F238E27FC236}">
                <a16:creationId xmlns:a16="http://schemas.microsoft.com/office/drawing/2014/main" id="{2223884F-6C6B-FBA4-D317-6128D1DDA3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04854" y="-234513"/>
            <a:ext cx="4583143" cy="2863413"/>
          </a:xfrm>
          <a:prstGeom prst="rect">
            <a:avLst/>
          </a:prstGeom>
        </p:spPr>
      </p:pic>
    </p:spTree>
    <p:extLst>
      <p:ext uri="{BB962C8B-B14F-4D97-AF65-F5344CB8AC3E}">
        <p14:creationId xmlns:p14="http://schemas.microsoft.com/office/powerpoint/2010/main" val="365833107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FAAA82-F82C-B3F4-BD1F-47C924E14856}"/>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08C29E1-7F5B-4FB6-27DE-969A99632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49692F-964E-BF65-8B64-0FC6D7960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8287996" cy="238611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60CE20-1BF7-13FE-B32F-6F393FB3A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 y="0"/>
            <a:ext cx="12172958" cy="2386113"/>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5C5B6B-9120-1B32-B63A-52D4E9FC9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172948" y="-1"/>
            <a:ext cx="6115047" cy="238611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E324D11-0F08-8A45-36AA-F562D57FB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025" y="-1"/>
            <a:ext cx="17598969" cy="2396149"/>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9FD5BA2-620C-3E62-E16A-AF0C06F6F733}"/>
              </a:ext>
            </a:extLst>
          </p:cNvPr>
          <p:cNvSpPr txBox="1"/>
          <p:nvPr/>
        </p:nvSpPr>
        <p:spPr>
          <a:xfrm>
            <a:off x="727119" y="449539"/>
            <a:ext cx="10754026" cy="1550503"/>
          </a:xfrm>
          <a:prstGeom prst="rect">
            <a:avLst/>
          </a:prstGeom>
        </p:spPr>
        <p:txBody>
          <a:bodyPr vert="horz" lIns="91440" tIns="45720" rIns="91440" bIns="45720" rtlCol="0" anchor="ctr">
            <a:normAutofit fontScale="92500" lnSpcReduction="10000"/>
          </a:bodyPr>
          <a:lstStyle/>
          <a:p>
            <a:pPr>
              <a:lnSpc>
                <a:spcPct val="90000"/>
              </a:lnSpc>
              <a:spcBef>
                <a:spcPct val="0"/>
              </a:spcBef>
              <a:spcAft>
                <a:spcPts val="600"/>
              </a:spcAft>
            </a:pPr>
            <a:r>
              <a:rPr lang="en-US" sz="6000" b="1" kern="1200" dirty="0">
                <a:solidFill>
                  <a:srgbClr val="FFFFFF"/>
                </a:solidFill>
                <a:latin typeface="+mj-lt"/>
                <a:ea typeface="+mj-ea"/>
                <a:cs typeface="+mj-cs"/>
              </a:rPr>
              <a:t>Renewables continue to power ahead, but coal steady</a:t>
            </a:r>
          </a:p>
        </p:txBody>
      </p:sp>
      <p:sp>
        <p:nvSpPr>
          <p:cNvPr id="5" name="TextBox 5">
            <a:extLst>
              <a:ext uri="{FF2B5EF4-FFF2-40B4-BE49-F238E27FC236}">
                <a16:creationId xmlns:a16="http://schemas.microsoft.com/office/drawing/2014/main" id="{69F18C77-BC9F-AFB2-4C36-8688DA93E5D3}"/>
              </a:ext>
            </a:extLst>
          </p:cNvPr>
          <p:cNvSpPr txBox="1"/>
          <p:nvPr/>
        </p:nvSpPr>
        <p:spPr>
          <a:xfrm>
            <a:off x="593536" y="443846"/>
            <a:ext cx="10198583" cy="704850"/>
          </a:xfrm>
          <a:prstGeom prst="rect">
            <a:avLst/>
          </a:prstGeom>
        </p:spPr>
        <p:txBody>
          <a:bodyPr wrap="square" lIns="0" tIns="0" rIns="0" bIns="0" rtlCol="0" anchor="t">
            <a:spAutoFit/>
          </a:bodyPr>
          <a:lstStyle/>
          <a:p>
            <a:pPr algn="l">
              <a:lnSpc>
                <a:spcPts val="5400"/>
              </a:lnSpc>
              <a:spcAft>
                <a:spcPts val="600"/>
              </a:spcAft>
            </a:pPr>
            <a:r>
              <a:rPr lang="en-US" sz="4500" spc="4" dirty="0">
                <a:solidFill>
                  <a:srgbClr val="F3F0E7"/>
                </a:solidFill>
                <a:latin typeface="Roboto Condensed 1"/>
                <a:ea typeface="Roboto Condensed 1"/>
                <a:cs typeface="Roboto Condensed 1"/>
                <a:sym typeface="Roboto Condensed 1"/>
              </a:rPr>
              <a:t> </a:t>
            </a:r>
            <a:endParaRPr lang="en-US" sz="4500" spc="4">
              <a:solidFill>
                <a:srgbClr val="F3F0E7"/>
              </a:solidFill>
              <a:latin typeface="Roboto Condensed 1"/>
              <a:ea typeface="Roboto Condensed 1"/>
              <a:cs typeface="Roboto Condensed 1"/>
              <a:sym typeface="Roboto Condensed 1"/>
            </a:endParaRPr>
          </a:p>
        </p:txBody>
      </p:sp>
      <p:sp>
        <p:nvSpPr>
          <p:cNvPr id="4" name="Analysis List…">
            <a:extLst>
              <a:ext uri="{FF2B5EF4-FFF2-40B4-BE49-F238E27FC236}">
                <a16:creationId xmlns:a16="http://schemas.microsoft.com/office/drawing/2014/main" id="{C9293C4C-EB5A-E1C1-C972-3BB0CB99BE73}"/>
              </a:ext>
            </a:extLst>
          </p:cNvPr>
          <p:cNvSpPr txBox="1"/>
          <p:nvPr/>
        </p:nvSpPr>
        <p:spPr>
          <a:xfrm>
            <a:off x="10668000" y="3336308"/>
            <a:ext cx="6709883" cy="52322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p>
            <a:pPr marL="571500" indent="-571500">
              <a:spcAft>
                <a:spcPts val="2400"/>
              </a:spcAft>
              <a:buFont typeface="Arial" panose="020B0604020202020204" pitchFamily="34" charset="0"/>
              <a:buChar char="•"/>
              <a:defRPr sz="2500">
                <a:solidFill>
                  <a:srgbClr val="1D1D1D"/>
                </a:solidFill>
                <a:latin typeface="+mj-lt"/>
                <a:ea typeface="+mj-ea"/>
                <a:cs typeface="+mj-cs"/>
                <a:sym typeface="Roboto Condensed Light"/>
              </a:defRPr>
            </a:pPr>
            <a:r>
              <a:rPr lang="en-US" sz="3000" dirty="0">
                <a:ea typeface="Roboto Condensed Light" panose="02000000000000000000" pitchFamily="2" charset="0"/>
                <a:cs typeface="Roboto Condensed Light" panose="02000000000000000000" pitchFamily="2" charset="0"/>
              </a:rPr>
              <a:t>Renewable energy generation 48% of CAL25 Q4</a:t>
            </a:r>
          </a:p>
          <a:p>
            <a:pPr marL="571500" indent="-571500">
              <a:spcAft>
                <a:spcPts val="2400"/>
              </a:spcAft>
              <a:buFont typeface="Arial" panose="020B0604020202020204" pitchFamily="34" charset="0"/>
              <a:buChar char="•"/>
              <a:defRPr sz="2500">
                <a:solidFill>
                  <a:srgbClr val="1D1D1D"/>
                </a:solidFill>
                <a:latin typeface="+mj-lt"/>
                <a:ea typeface="+mj-ea"/>
                <a:cs typeface="+mj-cs"/>
                <a:sym typeface="Roboto Condensed Light"/>
              </a:defRPr>
            </a:pPr>
            <a:r>
              <a:rPr lang="en-US" sz="3000" dirty="0">
                <a:ea typeface="Roboto Condensed Light" panose="02000000000000000000" pitchFamily="2" charset="0"/>
                <a:cs typeface="Roboto Condensed Light" panose="02000000000000000000" pitchFamily="2" charset="0"/>
              </a:rPr>
              <a:t>Coal is largely stable from the previous year even as renewable generation is increasing – this means renewable generation is additive rather than coal replacement</a:t>
            </a:r>
          </a:p>
          <a:p>
            <a:pPr marL="571500" indent="-571500">
              <a:spcAft>
                <a:spcPts val="2400"/>
              </a:spcAft>
              <a:buFont typeface="Arial" panose="020B0604020202020204" pitchFamily="34" charset="0"/>
              <a:buChar char="•"/>
              <a:defRPr sz="2500">
                <a:solidFill>
                  <a:srgbClr val="1D1D1D"/>
                </a:solidFill>
                <a:latin typeface="+mj-lt"/>
                <a:ea typeface="+mj-ea"/>
                <a:cs typeface="+mj-cs"/>
                <a:sym typeface="Roboto Condensed Light"/>
              </a:defRPr>
            </a:pPr>
            <a:r>
              <a:rPr lang="en-US" sz="3000" dirty="0">
                <a:ea typeface="Roboto Condensed Light" panose="02000000000000000000" pitchFamily="2" charset="0"/>
                <a:cs typeface="Roboto Condensed Light" panose="02000000000000000000" pitchFamily="2" charset="0"/>
              </a:rPr>
              <a:t>Batteries will play an increasing ‘firming’ role in the grid as baseload coal retires</a:t>
            </a:r>
          </a:p>
        </p:txBody>
      </p:sp>
      <p:sp>
        <p:nvSpPr>
          <p:cNvPr id="7" name="Analysis List…">
            <a:extLst>
              <a:ext uri="{FF2B5EF4-FFF2-40B4-BE49-F238E27FC236}">
                <a16:creationId xmlns:a16="http://schemas.microsoft.com/office/drawing/2014/main" id="{7A4A238D-86A9-908B-B3BF-1CF47B5CE782}"/>
              </a:ext>
            </a:extLst>
          </p:cNvPr>
          <p:cNvSpPr txBox="1"/>
          <p:nvPr/>
        </p:nvSpPr>
        <p:spPr>
          <a:xfrm>
            <a:off x="457200" y="9503915"/>
            <a:ext cx="5120078"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defRPr sz="2500">
                <a:solidFill>
                  <a:srgbClr val="1D1D1D"/>
                </a:solidFill>
                <a:latin typeface="+mj-lt"/>
                <a:ea typeface="+mj-ea"/>
                <a:cs typeface="+mj-cs"/>
                <a:sym typeface="Roboto Condensed Light"/>
              </a:defRPr>
            </a:pPr>
            <a:r>
              <a:rPr lang="en-US" sz="2400" i="1" dirty="0">
                <a:ea typeface="Roboto Condensed Light" panose="02000000000000000000" pitchFamily="2" charset="0"/>
                <a:cs typeface="Roboto Condensed Light" panose="02000000000000000000" pitchFamily="2" charset="0"/>
              </a:rPr>
              <a:t>Source: </a:t>
            </a:r>
            <a:r>
              <a:rPr lang="en-US" sz="2400" i="1" dirty="0" err="1">
                <a:ea typeface="Roboto Condensed Light" panose="02000000000000000000" pitchFamily="2" charset="0"/>
                <a:cs typeface="Roboto Condensed Light" panose="02000000000000000000" pitchFamily="2" charset="0"/>
              </a:rPr>
              <a:t>OpenNEM</a:t>
            </a:r>
            <a:r>
              <a:rPr lang="en-US" sz="2400" i="1" dirty="0">
                <a:ea typeface="Roboto Condensed Light" panose="02000000000000000000" pitchFamily="2" charset="0"/>
                <a:cs typeface="Roboto Condensed Light" panose="02000000000000000000" pitchFamily="2" charset="0"/>
              </a:rPr>
              <a:t> (AEMO)</a:t>
            </a:r>
          </a:p>
        </p:txBody>
      </p:sp>
      <p:sp>
        <p:nvSpPr>
          <p:cNvPr id="3" name="TextBox 2">
            <a:extLst>
              <a:ext uri="{FF2B5EF4-FFF2-40B4-BE49-F238E27FC236}">
                <a16:creationId xmlns:a16="http://schemas.microsoft.com/office/drawing/2014/main" id="{09D00289-3AEB-5C96-4C25-A75EC6009AA0}"/>
              </a:ext>
            </a:extLst>
          </p:cNvPr>
          <p:cNvSpPr txBox="1"/>
          <p:nvPr/>
        </p:nvSpPr>
        <p:spPr>
          <a:xfrm>
            <a:off x="1730427" y="2680832"/>
            <a:ext cx="7924800" cy="523220"/>
          </a:xfrm>
          <a:prstGeom prst="rect">
            <a:avLst/>
          </a:prstGeom>
          <a:noFill/>
        </p:spPr>
        <p:txBody>
          <a:bodyPr wrap="square" rtlCol="0">
            <a:spAutoFit/>
          </a:bodyPr>
          <a:lstStyle/>
          <a:p>
            <a:pPr algn="ctr"/>
            <a:r>
              <a:rPr lang="en-US" sz="2800" u="sng" dirty="0">
                <a:latin typeface="Calibri" panose="020F0502020204030204" pitchFamily="34" charset="0"/>
                <a:ea typeface="Calibri" panose="020F0502020204030204" pitchFamily="34" charset="0"/>
                <a:cs typeface="Calibri" panose="020F0502020204030204" pitchFamily="34" charset="0"/>
              </a:rPr>
              <a:t>NEM energy generation by fuel type (GWh)</a:t>
            </a:r>
          </a:p>
        </p:txBody>
      </p:sp>
      <p:pic>
        <p:nvPicPr>
          <p:cNvPr id="6" name="Picture 5">
            <a:extLst>
              <a:ext uri="{FF2B5EF4-FFF2-40B4-BE49-F238E27FC236}">
                <a16:creationId xmlns:a16="http://schemas.microsoft.com/office/drawing/2014/main" id="{61660FF3-DDAA-209A-B99F-77BC7BA9AFA6}"/>
              </a:ext>
            </a:extLst>
          </p:cNvPr>
          <p:cNvPicPr>
            <a:picLocks noChangeAspect="1"/>
          </p:cNvPicPr>
          <p:nvPr/>
        </p:nvPicPr>
        <p:blipFill>
          <a:blip r:embed="rId2"/>
          <a:stretch>
            <a:fillRect/>
          </a:stretch>
        </p:blipFill>
        <p:spPr>
          <a:xfrm>
            <a:off x="1018709" y="3523520"/>
            <a:ext cx="9171064" cy="5584289"/>
          </a:xfrm>
          <a:prstGeom prst="rect">
            <a:avLst/>
          </a:prstGeom>
          <a:ln>
            <a:solidFill>
              <a:schemeClr val="accent1"/>
            </a:solidFill>
          </a:ln>
        </p:spPr>
      </p:pic>
      <p:pic>
        <p:nvPicPr>
          <p:cNvPr id="2" name="Picture 1">
            <a:extLst>
              <a:ext uri="{FF2B5EF4-FFF2-40B4-BE49-F238E27FC236}">
                <a16:creationId xmlns:a16="http://schemas.microsoft.com/office/drawing/2014/main" id="{7B9E6660-EFCF-F459-23A3-6ABC8B67EF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854" y="-234513"/>
            <a:ext cx="4583143" cy="2863413"/>
          </a:xfrm>
          <a:prstGeom prst="rect">
            <a:avLst/>
          </a:prstGeom>
        </p:spPr>
      </p:pic>
    </p:spTree>
    <p:extLst>
      <p:ext uri="{BB962C8B-B14F-4D97-AF65-F5344CB8AC3E}">
        <p14:creationId xmlns:p14="http://schemas.microsoft.com/office/powerpoint/2010/main" val="226759760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0D15E5-2B74-5792-FFA7-ED027F0B79A9}"/>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0168B87-088E-7A7E-7186-3C7286BC3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053FADF-6219-E279-054D-28A8A6A65E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8287996" cy="238611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5A582B9-F88E-181E-F40B-59BA15516A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 y="0"/>
            <a:ext cx="12172958" cy="2386113"/>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8EC48E9-EDD0-3841-9C1B-2D650418BF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172948" y="-1"/>
            <a:ext cx="6115047" cy="238611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47D0482-8A45-91F9-2AB6-81F0E6377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025" y="-1"/>
            <a:ext cx="17598969" cy="2396149"/>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5">
            <a:extLst>
              <a:ext uri="{FF2B5EF4-FFF2-40B4-BE49-F238E27FC236}">
                <a16:creationId xmlns:a16="http://schemas.microsoft.com/office/drawing/2014/main" id="{58F1AF07-1A6E-2101-5913-8FB77573AA22}"/>
              </a:ext>
            </a:extLst>
          </p:cNvPr>
          <p:cNvSpPr txBox="1"/>
          <p:nvPr/>
        </p:nvSpPr>
        <p:spPr>
          <a:xfrm>
            <a:off x="593536" y="443846"/>
            <a:ext cx="10198583" cy="704850"/>
          </a:xfrm>
          <a:prstGeom prst="rect">
            <a:avLst/>
          </a:prstGeom>
        </p:spPr>
        <p:txBody>
          <a:bodyPr wrap="square" lIns="0" tIns="0" rIns="0" bIns="0" rtlCol="0" anchor="t">
            <a:spAutoFit/>
          </a:bodyPr>
          <a:lstStyle/>
          <a:p>
            <a:pPr algn="l">
              <a:lnSpc>
                <a:spcPts val="5400"/>
              </a:lnSpc>
              <a:spcAft>
                <a:spcPts val="600"/>
              </a:spcAft>
            </a:pPr>
            <a:r>
              <a:rPr lang="en-US" sz="4500" spc="4" dirty="0">
                <a:solidFill>
                  <a:srgbClr val="F3F0E7"/>
                </a:solidFill>
                <a:latin typeface="Roboto Condensed 1"/>
                <a:ea typeface="Roboto Condensed 1"/>
                <a:cs typeface="Roboto Condensed 1"/>
                <a:sym typeface="Roboto Condensed 1"/>
              </a:rPr>
              <a:t> </a:t>
            </a:r>
            <a:endParaRPr lang="en-US" sz="4500" spc="4">
              <a:solidFill>
                <a:srgbClr val="F3F0E7"/>
              </a:solidFill>
              <a:latin typeface="Roboto Condensed 1"/>
              <a:ea typeface="Roboto Condensed 1"/>
              <a:cs typeface="Roboto Condensed 1"/>
              <a:sym typeface="Roboto Condensed 1"/>
            </a:endParaRPr>
          </a:p>
        </p:txBody>
      </p:sp>
      <p:sp>
        <p:nvSpPr>
          <p:cNvPr id="2" name="TextBox 1">
            <a:extLst>
              <a:ext uri="{FF2B5EF4-FFF2-40B4-BE49-F238E27FC236}">
                <a16:creationId xmlns:a16="http://schemas.microsoft.com/office/drawing/2014/main" id="{EA648605-D535-A7EF-827E-F1034BBDEA54}"/>
              </a:ext>
            </a:extLst>
          </p:cNvPr>
          <p:cNvSpPr txBox="1"/>
          <p:nvPr/>
        </p:nvSpPr>
        <p:spPr>
          <a:xfrm>
            <a:off x="689019" y="417803"/>
            <a:ext cx="17228241" cy="155050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000" b="1" dirty="0">
                <a:solidFill>
                  <a:srgbClr val="FFFFFF"/>
                </a:solidFill>
                <a:latin typeface="+mj-lt"/>
                <a:ea typeface="+mj-ea"/>
                <a:cs typeface="+mj-cs"/>
              </a:rPr>
              <a:t>Recent electricity spot prices flat</a:t>
            </a:r>
            <a:endParaRPr lang="en-US" sz="6000" b="1" kern="1200" dirty="0">
              <a:solidFill>
                <a:srgbClr val="FFFFFF"/>
              </a:solidFill>
              <a:latin typeface="+mj-lt"/>
              <a:ea typeface="+mj-ea"/>
              <a:cs typeface="+mj-cs"/>
            </a:endParaRPr>
          </a:p>
        </p:txBody>
      </p:sp>
      <p:sp>
        <p:nvSpPr>
          <p:cNvPr id="8" name="Analysis List…">
            <a:extLst>
              <a:ext uri="{FF2B5EF4-FFF2-40B4-BE49-F238E27FC236}">
                <a16:creationId xmlns:a16="http://schemas.microsoft.com/office/drawing/2014/main" id="{52B39C05-3FB8-793B-54DF-7463D1674C3E}"/>
              </a:ext>
            </a:extLst>
          </p:cNvPr>
          <p:cNvSpPr txBox="1"/>
          <p:nvPr/>
        </p:nvSpPr>
        <p:spPr>
          <a:xfrm>
            <a:off x="408840" y="9626083"/>
            <a:ext cx="534828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defRPr sz="2500">
                <a:solidFill>
                  <a:srgbClr val="1D1D1D"/>
                </a:solidFill>
                <a:latin typeface="+mj-lt"/>
                <a:ea typeface="+mj-ea"/>
                <a:cs typeface="+mj-cs"/>
                <a:sym typeface="Roboto Condensed Light"/>
              </a:defRPr>
            </a:pPr>
            <a:r>
              <a:rPr lang="en-US" sz="2400" i="1" dirty="0">
                <a:latin typeface="+mj-lt"/>
                <a:ea typeface="Roboto Condensed Light" panose="02000000000000000000" pitchFamily="2" charset="0"/>
                <a:cs typeface="Roboto Condensed Light" panose="02000000000000000000" pitchFamily="2" charset="0"/>
              </a:rPr>
              <a:t>Source: </a:t>
            </a:r>
            <a:r>
              <a:rPr lang="en-US" sz="2400" i="1" dirty="0" err="1">
                <a:latin typeface="+mj-lt"/>
                <a:ea typeface="Roboto Condensed Light" panose="02000000000000000000" pitchFamily="2" charset="0"/>
                <a:cs typeface="Roboto Condensed Light" panose="02000000000000000000" pitchFamily="2" charset="0"/>
              </a:rPr>
              <a:t>OpenNEM</a:t>
            </a:r>
            <a:r>
              <a:rPr lang="en-US" sz="2400" i="1" dirty="0">
                <a:latin typeface="+mj-lt"/>
                <a:ea typeface="Roboto Condensed Light" panose="02000000000000000000" pitchFamily="2" charset="0"/>
                <a:cs typeface="Roboto Condensed Light" panose="02000000000000000000" pitchFamily="2" charset="0"/>
              </a:rPr>
              <a:t> (AEMO)</a:t>
            </a:r>
          </a:p>
        </p:txBody>
      </p:sp>
      <p:sp>
        <p:nvSpPr>
          <p:cNvPr id="9" name="Analysis List…">
            <a:extLst>
              <a:ext uri="{FF2B5EF4-FFF2-40B4-BE49-F238E27FC236}">
                <a16:creationId xmlns:a16="http://schemas.microsoft.com/office/drawing/2014/main" id="{DA2BB3B4-11A1-2643-F53C-A64141E8567A}"/>
              </a:ext>
            </a:extLst>
          </p:cNvPr>
          <p:cNvSpPr txBox="1"/>
          <p:nvPr/>
        </p:nvSpPr>
        <p:spPr>
          <a:xfrm>
            <a:off x="10627221" y="2869052"/>
            <a:ext cx="7232889" cy="69249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p>
            <a:pPr marL="571500" indent="-571500">
              <a:spcAft>
                <a:spcPts val="2400"/>
              </a:spcAft>
              <a:buFont typeface="Arial" panose="020B0604020202020204" pitchFamily="34" charset="0"/>
              <a:buChar char="•"/>
              <a:defRPr sz="2500">
                <a:solidFill>
                  <a:srgbClr val="1D1D1D"/>
                </a:solidFill>
                <a:latin typeface="+mj-lt"/>
                <a:ea typeface="+mj-ea"/>
                <a:cs typeface="+mj-cs"/>
                <a:sym typeface="Roboto Condensed Light"/>
              </a:defRPr>
            </a:pPr>
            <a:r>
              <a:rPr lang="en-AU" sz="3000" dirty="0">
                <a:latin typeface="+mj-lt"/>
                <a:ea typeface="Roboto Condensed Light" panose="02000000000000000000" pitchFamily="2" charset="0"/>
                <a:cs typeface="Roboto Condensed Light" panose="02000000000000000000" pitchFamily="2" charset="0"/>
              </a:rPr>
              <a:t>Prices peaked in July 2025, while pricing also subdued during recent heatwave – a sign that the NEM could be moving from a summer to winter peaking system</a:t>
            </a:r>
          </a:p>
          <a:p>
            <a:pPr marL="571500" indent="-571500">
              <a:spcAft>
                <a:spcPts val="2400"/>
              </a:spcAft>
              <a:buFont typeface="Arial" panose="020B0604020202020204" pitchFamily="34" charset="0"/>
              <a:buChar char="•"/>
              <a:defRPr sz="2500">
                <a:solidFill>
                  <a:srgbClr val="1D1D1D"/>
                </a:solidFill>
                <a:latin typeface="+mj-lt"/>
                <a:ea typeface="+mj-ea"/>
                <a:cs typeface="+mj-cs"/>
                <a:sym typeface="Roboto Condensed Light"/>
              </a:defRPr>
            </a:pPr>
            <a:r>
              <a:rPr lang="en-AU" sz="3000" dirty="0">
                <a:latin typeface="+mj-lt"/>
                <a:ea typeface="Roboto Condensed Light" panose="02000000000000000000" pitchFamily="2" charset="0"/>
                <a:cs typeface="Roboto Condensed Light" panose="02000000000000000000" pitchFamily="2" charset="0"/>
              </a:rPr>
              <a:t>This was driven by lower price volatility and increased generation (largely from renewables) to offset higher demand</a:t>
            </a:r>
          </a:p>
          <a:p>
            <a:pPr marL="571500" indent="-571500">
              <a:spcAft>
                <a:spcPts val="2400"/>
              </a:spcAft>
              <a:buFont typeface="Arial" panose="020B0604020202020204" pitchFamily="34" charset="0"/>
              <a:buChar char="•"/>
              <a:defRPr sz="2500">
                <a:solidFill>
                  <a:srgbClr val="1D1D1D"/>
                </a:solidFill>
                <a:latin typeface="+mj-lt"/>
                <a:ea typeface="+mj-ea"/>
                <a:cs typeface="+mj-cs"/>
                <a:sym typeface="Roboto Condensed Light"/>
              </a:defRPr>
            </a:pPr>
            <a:r>
              <a:rPr lang="en-AU" sz="3000" dirty="0">
                <a:latin typeface="+mj-lt"/>
                <a:ea typeface="Roboto Condensed Light" panose="02000000000000000000" pitchFamily="2" charset="0"/>
                <a:cs typeface="Roboto Condensed Light" panose="02000000000000000000" pitchFamily="2" charset="0"/>
              </a:rPr>
              <a:t>Generally, around 18% of wholesale prices are negative (QED report)</a:t>
            </a:r>
          </a:p>
          <a:p>
            <a:pPr marL="571500" indent="-571500">
              <a:spcAft>
                <a:spcPts val="2400"/>
              </a:spcAft>
              <a:buFont typeface="Arial" panose="020B0604020202020204" pitchFamily="34" charset="0"/>
              <a:buChar char="•"/>
              <a:defRPr sz="2500">
                <a:solidFill>
                  <a:srgbClr val="1D1D1D"/>
                </a:solidFill>
                <a:latin typeface="+mj-lt"/>
                <a:ea typeface="+mj-ea"/>
                <a:cs typeface="+mj-cs"/>
                <a:sym typeface="Roboto Condensed Light"/>
              </a:defRPr>
            </a:pPr>
            <a:r>
              <a:rPr lang="en-AU" sz="3000" dirty="0">
                <a:latin typeface="+mj-lt"/>
                <a:ea typeface="Roboto Condensed Light" panose="02000000000000000000" pitchFamily="2" charset="0"/>
                <a:cs typeface="Roboto Condensed Light" panose="02000000000000000000" pitchFamily="2" charset="0"/>
              </a:rPr>
              <a:t>Hydro continues to set most prices in the NEM, although wind, grid-scale solar and batteries are increasing their presence (QED report)</a:t>
            </a:r>
          </a:p>
        </p:txBody>
      </p:sp>
      <p:sp>
        <p:nvSpPr>
          <p:cNvPr id="4" name="TextBox 3">
            <a:extLst>
              <a:ext uri="{FF2B5EF4-FFF2-40B4-BE49-F238E27FC236}">
                <a16:creationId xmlns:a16="http://schemas.microsoft.com/office/drawing/2014/main" id="{9948D0F1-28E5-40C3-22F5-A505D6543DC1}"/>
              </a:ext>
            </a:extLst>
          </p:cNvPr>
          <p:cNvSpPr txBox="1"/>
          <p:nvPr/>
        </p:nvSpPr>
        <p:spPr>
          <a:xfrm>
            <a:off x="1730427" y="2680832"/>
            <a:ext cx="7924800" cy="523220"/>
          </a:xfrm>
          <a:prstGeom prst="rect">
            <a:avLst/>
          </a:prstGeom>
          <a:noFill/>
        </p:spPr>
        <p:txBody>
          <a:bodyPr wrap="square" rtlCol="0">
            <a:spAutoFit/>
          </a:bodyPr>
          <a:lstStyle/>
          <a:p>
            <a:pPr algn="ctr"/>
            <a:r>
              <a:rPr lang="en-US" sz="2800" u="sng" dirty="0">
                <a:latin typeface="Calibri" panose="020F0502020204030204" pitchFamily="34" charset="0"/>
                <a:ea typeface="Calibri" panose="020F0502020204030204" pitchFamily="34" charset="0"/>
                <a:cs typeface="Calibri" panose="020F0502020204030204" pitchFamily="34" charset="0"/>
              </a:rPr>
              <a:t>NEM monthly spot prices (volume weighted by state) </a:t>
            </a:r>
          </a:p>
        </p:txBody>
      </p:sp>
      <p:graphicFrame>
        <p:nvGraphicFramePr>
          <p:cNvPr id="10" name="Chart 9">
            <a:extLst>
              <a:ext uri="{FF2B5EF4-FFF2-40B4-BE49-F238E27FC236}">
                <a16:creationId xmlns:a16="http://schemas.microsoft.com/office/drawing/2014/main" id="{0676D25A-C9B2-2D0A-7DAE-9FCC6D03365E}"/>
              </a:ext>
            </a:extLst>
          </p:cNvPr>
          <p:cNvGraphicFramePr>
            <a:graphicFrameLocks/>
          </p:cNvGraphicFramePr>
          <p:nvPr>
            <p:extLst>
              <p:ext uri="{D42A27DB-BD31-4B8C-83A1-F6EECF244321}">
                <p14:modId xmlns:p14="http://schemas.microsoft.com/office/powerpoint/2010/main" val="4182046883"/>
              </p:ext>
            </p:extLst>
          </p:nvPr>
        </p:nvGraphicFramePr>
        <p:xfrm>
          <a:off x="689018" y="3596130"/>
          <a:ext cx="9510313" cy="535737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CA5FB3FC-CDBA-3F4E-F95E-438D0071B2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04854" y="-234513"/>
            <a:ext cx="4583143" cy="2863413"/>
          </a:xfrm>
          <a:prstGeom prst="rect">
            <a:avLst/>
          </a:prstGeom>
        </p:spPr>
      </p:pic>
    </p:spTree>
    <p:extLst>
      <p:ext uri="{BB962C8B-B14F-4D97-AF65-F5344CB8AC3E}">
        <p14:creationId xmlns:p14="http://schemas.microsoft.com/office/powerpoint/2010/main" val="217847997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2ACFC3-1900-0788-B0DE-1B030B3DB524}"/>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1937BB7-21A3-3D59-7E29-52559E130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4807C13-5C7F-A973-0067-960F4C0CD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8287996" cy="238611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3AE0BB2-27E2-7348-52B5-57B045AD7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 y="0"/>
            <a:ext cx="12172958" cy="2386113"/>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680CAD2-8186-9088-9373-1C50C477E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172948" y="-1"/>
            <a:ext cx="6115047" cy="238611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F1F09A7-3A41-434C-7F06-07B97CC2E9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025" y="-1"/>
            <a:ext cx="17598969" cy="2396149"/>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5">
            <a:extLst>
              <a:ext uri="{FF2B5EF4-FFF2-40B4-BE49-F238E27FC236}">
                <a16:creationId xmlns:a16="http://schemas.microsoft.com/office/drawing/2014/main" id="{1E42C25E-725A-C727-39DF-7B279C3FCFC9}"/>
              </a:ext>
            </a:extLst>
          </p:cNvPr>
          <p:cNvSpPr txBox="1"/>
          <p:nvPr/>
        </p:nvSpPr>
        <p:spPr>
          <a:xfrm>
            <a:off x="593536" y="443846"/>
            <a:ext cx="10198583" cy="704850"/>
          </a:xfrm>
          <a:prstGeom prst="rect">
            <a:avLst/>
          </a:prstGeom>
        </p:spPr>
        <p:txBody>
          <a:bodyPr wrap="square" lIns="0" tIns="0" rIns="0" bIns="0" rtlCol="0" anchor="t">
            <a:spAutoFit/>
          </a:bodyPr>
          <a:lstStyle/>
          <a:p>
            <a:pPr algn="l">
              <a:lnSpc>
                <a:spcPts val="5400"/>
              </a:lnSpc>
              <a:spcAft>
                <a:spcPts val="600"/>
              </a:spcAft>
            </a:pPr>
            <a:r>
              <a:rPr lang="en-US" sz="4500" spc="4" dirty="0">
                <a:solidFill>
                  <a:srgbClr val="F3F0E7"/>
                </a:solidFill>
                <a:latin typeface="Roboto Condensed 1"/>
                <a:ea typeface="Roboto Condensed 1"/>
                <a:cs typeface="Roboto Condensed 1"/>
                <a:sym typeface="Roboto Condensed 1"/>
              </a:rPr>
              <a:t> </a:t>
            </a:r>
            <a:endParaRPr lang="en-US" sz="4500" spc="4">
              <a:solidFill>
                <a:srgbClr val="F3F0E7"/>
              </a:solidFill>
              <a:latin typeface="Roboto Condensed 1"/>
              <a:ea typeface="Roboto Condensed 1"/>
              <a:cs typeface="Roboto Condensed 1"/>
              <a:sym typeface="Roboto Condensed 1"/>
            </a:endParaRPr>
          </a:p>
        </p:txBody>
      </p:sp>
      <p:sp>
        <p:nvSpPr>
          <p:cNvPr id="2" name="TextBox 1">
            <a:extLst>
              <a:ext uri="{FF2B5EF4-FFF2-40B4-BE49-F238E27FC236}">
                <a16:creationId xmlns:a16="http://schemas.microsoft.com/office/drawing/2014/main" id="{51FCDC12-A2B2-1655-CD5E-1572EA921FF8}"/>
              </a:ext>
            </a:extLst>
          </p:cNvPr>
          <p:cNvSpPr txBox="1"/>
          <p:nvPr/>
        </p:nvSpPr>
        <p:spPr>
          <a:xfrm>
            <a:off x="689019" y="417803"/>
            <a:ext cx="17228241" cy="155050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000" b="1" kern="1200" dirty="0">
                <a:solidFill>
                  <a:srgbClr val="FFFFFF"/>
                </a:solidFill>
                <a:latin typeface="+mj-lt"/>
                <a:ea typeface="+mj-ea"/>
                <a:cs typeface="+mj-cs"/>
              </a:rPr>
              <a:t>Stable gas prices</a:t>
            </a:r>
          </a:p>
        </p:txBody>
      </p:sp>
      <p:sp>
        <p:nvSpPr>
          <p:cNvPr id="6" name="Analysis List…">
            <a:extLst>
              <a:ext uri="{FF2B5EF4-FFF2-40B4-BE49-F238E27FC236}">
                <a16:creationId xmlns:a16="http://schemas.microsoft.com/office/drawing/2014/main" id="{03DBDBDF-41C1-D206-432C-9933ADD82AA1}"/>
              </a:ext>
            </a:extLst>
          </p:cNvPr>
          <p:cNvSpPr txBox="1"/>
          <p:nvPr/>
        </p:nvSpPr>
        <p:spPr>
          <a:xfrm>
            <a:off x="407839" y="9684530"/>
            <a:ext cx="4398206"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defRPr sz="2500">
                <a:solidFill>
                  <a:srgbClr val="1D1D1D"/>
                </a:solidFill>
                <a:latin typeface="+mj-lt"/>
                <a:ea typeface="+mj-ea"/>
                <a:cs typeface="+mj-cs"/>
                <a:sym typeface="Roboto Condensed Light"/>
              </a:defRPr>
            </a:pPr>
            <a:r>
              <a:rPr lang="en-US" sz="2400" i="1" dirty="0">
                <a:latin typeface="+mj-lt"/>
                <a:ea typeface="Roboto Condensed Light" panose="02000000000000000000" pitchFamily="2" charset="0"/>
                <a:cs typeface="Roboto Condensed Light" panose="02000000000000000000" pitchFamily="2" charset="0"/>
              </a:rPr>
              <a:t>Source: ACCC</a:t>
            </a:r>
          </a:p>
        </p:txBody>
      </p:sp>
      <p:sp>
        <p:nvSpPr>
          <p:cNvPr id="10" name="Analysis List…">
            <a:extLst>
              <a:ext uri="{FF2B5EF4-FFF2-40B4-BE49-F238E27FC236}">
                <a16:creationId xmlns:a16="http://schemas.microsoft.com/office/drawing/2014/main" id="{D0414098-69DF-901D-DB00-85A35888EB99}"/>
              </a:ext>
            </a:extLst>
          </p:cNvPr>
          <p:cNvSpPr txBox="1"/>
          <p:nvPr/>
        </p:nvSpPr>
        <p:spPr>
          <a:xfrm>
            <a:off x="10271844" y="2922024"/>
            <a:ext cx="7645416" cy="64633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p>
            <a:pPr marL="571500" indent="-571500">
              <a:spcAft>
                <a:spcPts val="2400"/>
              </a:spcAft>
              <a:buFont typeface="Arial" panose="020B0604020202020204" pitchFamily="34" charset="0"/>
              <a:buChar char="•"/>
              <a:defRPr sz="2500">
                <a:solidFill>
                  <a:srgbClr val="1D1D1D"/>
                </a:solidFill>
                <a:latin typeface="+mj-lt"/>
                <a:ea typeface="+mj-ea"/>
                <a:cs typeface="+mj-cs"/>
                <a:sym typeface="Roboto Condensed Light"/>
              </a:defRPr>
            </a:pPr>
            <a:r>
              <a:rPr lang="en-AU" sz="3000" dirty="0">
                <a:latin typeface="+mj-lt"/>
                <a:ea typeface="Roboto Condensed Light" panose="02000000000000000000" pitchFamily="2" charset="0"/>
                <a:cs typeface="Roboto Condensed Light" panose="02000000000000000000" pitchFamily="2" charset="0"/>
              </a:rPr>
              <a:t>Domestic prices relatively steady, with retailer prices reported at $13-15/GJ range for 2026 and $14-16/GJ range for 2027 (ACCC)</a:t>
            </a:r>
          </a:p>
          <a:p>
            <a:pPr marL="571500" indent="-571500">
              <a:spcAft>
                <a:spcPts val="2400"/>
              </a:spcAft>
              <a:buFont typeface="Arial" panose="020B0604020202020204" pitchFamily="34" charset="0"/>
              <a:buChar char="•"/>
              <a:defRPr sz="2500">
                <a:solidFill>
                  <a:srgbClr val="1D1D1D"/>
                </a:solidFill>
                <a:latin typeface="+mj-lt"/>
                <a:ea typeface="+mj-ea"/>
                <a:cs typeface="+mj-cs"/>
                <a:sym typeface="Roboto Condensed Light"/>
              </a:defRPr>
            </a:pPr>
            <a:r>
              <a:rPr lang="en-AU" sz="3000" dirty="0">
                <a:latin typeface="+mj-lt"/>
                <a:ea typeface="Roboto Condensed Light" panose="02000000000000000000" pitchFamily="2" charset="0"/>
                <a:cs typeface="Roboto Condensed Light" panose="02000000000000000000" pitchFamily="2" charset="0"/>
              </a:rPr>
              <a:t>International prices (refer chart), which impact domestic prices, also steady</a:t>
            </a:r>
          </a:p>
          <a:p>
            <a:pPr marL="571500" indent="-571500">
              <a:spcAft>
                <a:spcPts val="2400"/>
              </a:spcAft>
              <a:buFont typeface="Arial" panose="020B0604020202020204" pitchFamily="34" charset="0"/>
              <a:buChar char="•"/>
              <a:defRPr sz="2500">
                <a:solidFill>
                  <a:srgbClr val="1D1D1D"/>
                </a:solidFill>
                <a:latin typeface="+mj-lt"/>
                <a:ea typeface="+mj-ea"/>
                <a:cs typeface="+mj-cs"/>
                <a:sym typeface="Roboto Condensed Light"/>
              </a:defRPr>
            </a:pPr>
            <a:r>
              <a:rPr lang="en-AU" sz="3000" dirty="0">
                <a:latin typeface="+mj-lt"/>
                <a:ea typeface="Roboto Condensed Light" panose="02000000000000000000" pitchFamily="2" charset="0"/>
                <a:cs typeface="Roboto Condensed Light" panose="02000000000000000000" pitchFamily="2" charset="0"/>
              </a:rPr>
              <a:t>Reduced need for gas-fired power generation due to higher renewable output and fewer wind lulls (QED)</a:t>
            </a:r>
          </a:p>
          <a:p>
            <a:pPr marL="571500" indent="-571500">
              <a:spcAft>
                <a:spcPts val="2400"/>
              </a:spcAft>
              <a:buFont typeface="Arial" panose="020B0604020202020204" pitchFamily="34" charset="0"/>
              <a:buChar char="•"/>
              <a:defRPr sz="2500">
                <a:solidFill>
                  <a:srgbClr val="1D1D1D"/>
                </a:solidFill>
                <a:latin typeface="+mj-lt"/>
                <a:ea typeface="+mj-ea"/>
                <a:cs typeface="+mj-cs"/>
                <a:sym typeface="Roboto Condensed Light"/>
              </a:defRPr>
            </a:pPr>
            <a:r>
              <a:rPr lang="en-US" sz="3000" dirty="0">
                <a:solidFill>
                  <a:srgbClr val="1D1D1D"/>
                </a:solidFill>
                <a:latin typeface="+mj-lt"/>
                <a:ea typeface="Roboto Condensed Light" panose="02000000000000000000" pitchFamily="2" charset="0"/>
                <a:cs typeface="Roboto Condensed Light" panose="02000000000000000000" pitchFamily="2" charset="0"/>
                <a:sym typeface="Roboto Condensed Light"/>
              </a:rPr>
              <a:t>Reduced east coast gas production, although partially offset by reduced demand and increased storage use</a:t>
            </a:r>
            <a:endParaRPr lang="en-AU" sz="3000" dirty="0">
              <a:latin typeface="+mj-lt"/>
              <a:ea typeface="Roboto Condensed Light" panose="02000000000000000000" pitchFamily="2" charset="0"/>
              <a:cs typeface="Roboto Condensed Light" panose="02000000000000000000" pitchFamily="2" charset="0"/>
            </a:endParaRPr>
          </a:p>
        </p:txBody>
      </p:sp>
      <p:sp>
        <p:nvSpPr>
          <p:cNvPr id="8" name="TextBox 7">
            <a:extLst>
              <a:ext uri="{FF2B5EF4-FFF2-40B4-BE49-F238E27FC236}">
                <a16:creationId xmlns:a16="http://schemas.microsoft.com/office/drawing/2014/main" id="{C8BA294B-9BFB-418D-2E82-910FCF05B0EC}"/>
              </a:ext>
            </a:extLst>
          </p:cNvPr>
          <p:cNvSpPr txBox="1"/>
          <p:nvPr/>
        </p:nvSpPr>
        <p:spPr>
          <a:xfrm>
            <a:off x="843645" y="2622016"/>
            <a:ext cx="7924800" cy="523220"/>
          </a:xfrm>
          <a:prstGeom prst="rect">
            <a:avLst/>
          </a:prstGeom>
          <a:noFill/>
        </p:spPr>
        <p:txBody>
          <a:bodyPr wrap="square" rtlCol="0">
            <a:spAutoFit/>
          </a:bodyPr>
          <a:lstStyle/>
          <a:p>
            <a:pPr algn="ctr"/>
            <a:r>
              <a:rPr lang="en-US" sz="2800" u="sng" dirty="0">
                <a:latin typeface="Calibri" panose="020F0502020204030204" pitchFamily="34" charset="0"/>
                <a:ea typeface="Calibri" panose="020F0502020204030204" pitchFamily="34" charset="0"/>
                <a:cs typeface="Calibri" panose="020F0502020204030204" pitchFamily="34" charset="0"/>
              </a:rPr>
              <a:t>LNG Netback prices</a:t>
            </a:r>
          </a:p>
        </p:txBody>
      </p:sp>
      <p:pic>
        <p:nvPicPr>
          <p:cNvPr id="7" name="Picture 6">
            <a:extLst>
              <a:ext uri="{FF2B5EF4-FFF2-40B4-BE49-F238E27FC236}">
                <a16:creationId xmlns:a16="http://schemas.microsoft.com/office/drawing/2014/main" id="{FA150426-160D-735A-E820-555E17425458}"/>
              </a:ext>
            </a:extLst>
          </p:cNvPr>
          <p:cNvPicPr>
            <a:picLocks noChangeAspect="1"/>
          </p:cNvPicPr>
          <p:nvPr/>
        </p:nvPicPr>
        <p:blipFill>
          <a:blip r:embed="rId2"/>
          <a:stretch>
            <a:fillRect/>
          </a:stretch>
        </p:blipFill>
        <p:spPr>
          <a:xfrm>
            <a:off x="370740" y="3142224"/>
            <a:ext cx="9306660" cy="6484423"/>
          </a:xfrm>
          <a:prstGeom prst="rect">
            <a:avLst/>
          </a:prstGeom>
          <a:ln>
            <a:solidFill>
              <a:schemeClr val="accent1"/>
            </a:solidFill>
          </a:ln>
        </p:spPr>
      </p:pic>
      <p:pic>
        <p:nvPicPr>
          <p:cNvPr id="3" name="Picture 2">
            <a:extLst>
              <a:ext uri="{FF2B5EF4-FFF2-40B4-BE49-F238E27FC236}">
                <a16:creationId xmlns:a16="http://schemas.microsoft.com/office/drawing/2014/main" id="{4FE00A22-6024-0852-2423-51C5426E9C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854" y="-234513"/>
            <a:ext cx="4583143" cy="2863413"/>
          </a:xfrm>
          <a:prstGeom prst="rect">
            <a:avLst/>
          </a:prstGeom>
        </p:spPr>
      </p:pic>
    </p:spTree>
    <p:extLst>
      <p:ext uri="{BB962C8B-B14F-4D97-AF65-F5344CB8AC3E}">
        <p14:creationId xmlns:p14="http://schemas.microsoft.com/office/powerpoint/2010/main" val="1963959368"/>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l_isexpired xmlns="fc668fec-5c2d-425d-b848-cc9c2a57e698">true</dl_isexpired>
    <TaxCatchAll xmlns="fc668fec-5c2d-425d-b848-cc9c2a57e698" xsi:nil="true"/>
    <Order0 xmlns="893ad29d-4ed0-400a-b9bd-f764ec940174" xsi:nil="true"/>
    <dl_doctype xmlns="fc668fec-5c2d-425d-b848-cc9c2a57e698" xsi:nil="true"/>
    <lcf76f155ced4ddcb4097134ff3c332f xmlns="893ad29d-4ed0-400a-b9bd-f764ec940174">
      <Terms xmlns="http://schemas.microsoft.com/office/infopath/2007/PartnerControls"/>
    </lcf76f155ced4ddcb4097134ff3c332f>
    <dl_expirydate xmlns="fc668fec-5c2d-425d-b848-cc9c2a57e69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a_documents" ma:contentTypeID="0x0101003B614AFA22D2F7428560C817FAEB28F800DD5AD3D08E33514A8F3DB282F6ED6F2D" ma:contentTypeVersion="30" ma:contentTypeDescription="Create a new document." ma:contentTypeScope="" ma:versionID="d1a1e05e97395bdd01815454545395ad">
  <xsd:schema xmlns:xsd="http://www.w3.org/2001/XMLSchema" xmlns:xs="http://www.w3.org/2001/XMLSchema" xmlns:p="http://schemas.microsoft.com/office/2006/metadata/properties" xmlns:ns2="fc668fec-5c2d-425d-b848-cc9c2a57e698" xmlns:ns3="893ad29d-4ed0-400a-b9bd-f764ec940174" targetNamespace="http://schemas.microsoft.com/office/2006/metadata/properties" ma:root="true" ma:fieldsID="3475e6494dbd360c62159f3b9372253c" ns2:_="" ns3:_="">
    <xsd:import namespace="fc668fec-5c2d-425d-b848-cc9c2a57e698"/>
    <xsd:import namespace="893ad29d-4ed0-400a-b9bd-f764ec940174"/>
    <xsd:element name="properties">
      <xsd:complexType>
        <xsd:sequence>
          <xsd:element name="documentManagement">
            <xsd:complexType>
              <xsd:all>
                <xsd:element ref="ns2:dl_doctype" minOccurs="0"/>
                <xsd:element ref="ns2:dl_expirydate" minOccurs="0"/>
                <xsd:element ref="ns2:dl_isexpire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2:SharedWithUsers" minOccurs="0"/>
                <xsd:element ref="ns2:SharedWithDetails" minOccurs="0"/>
                <xsd:element ref="ns3:Order0" minOccurs="0"/>
                <xsd:element ref="ns3:MediaServiceAutoKeyPoints" minOccurs="0"/>
                <xsd:element ref="ns3:MediaServiceKeyPoints" minOccurs="0"/>
                <xsd:element ref="ns3:MediaServiceOCR"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668fec-5c2d-425d-b848-cc9c2a57e698" elementFormDefault="qualified">
    <xsd:import namespace="http://schemas.microsoft.com/office/2006/documentManagement/types"/>
    <xsd:import namespace="http://schemas.microsoft.com/office/infopath/2007/PartnerControls"/>
    <xsd:element name="dl_doctype" ma:index="8" nillable="true" ma:displayName="Document Type" ma:indexed="true" ma:list="1fb94d69-1e73-4362-968f-3ba15fedf528" ma:internalName="dl_doctype" ma:showField="Title" ma:web="fc668fec-5c2d-425d-b848-cc9c2a57e698">
      <xsd:simpleType>
        <xsd:restriction base="dms:Lookup"/>
      </xsd:simpleType>
    </xsd:element>
    <xsd:element name="dl_expirydate" ma:index="9" nillable="true" ma:displayName="Expiry Date" ma:format="DateOnly" ma:indexed="true" ma:internalName="dl_expirydate" ma:readOnly="false">
      <xsd:simpleType>
        <xsd:restriction base="dms:DateTime"/>
      </xsd:simpleType>
    </xsd:element>
    <xsd:element name="dl_isexpired" ma:index="10" nillable="true" ma:displayName="Is Expired" ma:default="0" ma:indexed="true" ma:internalName="dl_isexpired" ma:readOnly="fals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cf8149d1-7cb3-44b3-af3d-f2ad2c76d29d}" ma:internalName="TaxCatchAll" ma:showField="CatchAllData" ma:web="fc668fec-5c2d-425d-b848-cc9c2a57e69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93ad29d-4ed0-400a-b9bd-f764ec94017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Order0" ma:index="19" nillable="true" ma:displayName="Order" ma:decimals="0" ma:internalName="Order0">
      <xsd:simpleType>
        <xsd:restriction base="dms:Number"/>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19a22eed-a1e1-456c-b5c7-c6e65e4c4dd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A0D49F-6B63-4E09-92FF-D3880D3823CD}">
  <ds:schemaRefs>
    <ds:schemaRef ds:uri="http://schemas.microsoft.com/office/2006/metadata/properties"/>
    <ds:schemaRef ds:uri="http://schemas.microsoft.com/office/infopath/2007/PartnerControls"/>
    <ds:schemaRef ds:uri="fc668fec-5c2d-425d-b848-cc9c2a57e698"/>
    <ds:schemaRef ds:uri="893ad29d-4ed0-400a-b9bd-f764ec940174"/>
  </ds:schemaRefs>
</ds:datastoreItem>
</file>

<file path=customXml/itemProps2.xml><?xml version="1.0" encoding="utf-8"?>
<ds:datastoreItem xmlns:ds="http://schemas.openxmlformats.org/officeDocument/2006/customXml" ds:itemID="{5F747192-AFCA-406C-992F-F00B65C47685}">
  <ds:schemaRefs>
    <ds:schemaRef ds:uri="http://schemas.microsoft.com/sharepoint/v3/contenttype/forms"/>
  </ds:schemaRefs>
</ds:datastoreItem>
</file>

<file path=customXml/itemProps3.xml><?xml version="1.0" encoding="utf-8"?>
<ds:datastoreItem xmlns:ds="http://schemas.openxmlformats.org/officeDocument/2006/customXml" ds:itemID="{8B8D59B6-D4BB-438D-AFD8-A9FB634CDD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668fec-5c2d-425d-b848-cc9c2a57e698"/>
    <ds:schemaRef ds:uri="893ad29d-4ed0-400a-b9bd-f764ec9401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2675</TotalTime>
  <Words>1960</Words>
  <Application>Microsoft Office PowerPoint</Application>
  <PresentationFormat>Custom</PresentationFormat>
  <Paragraphs>162</Paragraphs>
  <Slides>18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Calibri</vt:lpstr>
      <vt:lpstr>Arial</vt:lpstr>
      <vt:lpstr>Aptos</vt:lpstr>
      <vt:lpstr>Roboto Condensed Light</vt:lpstr>
      <vt:lpstr>Roboto Condensed 1</vt:lpstr>
      <vt:lpstr>Roboto Condensed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Mercy Education - Principles Presentation</dc:title>
  <dc:creator>Joel Mence</dc:creator>
  <cp:lastModifiedBy>Joel Mence</cp:lastModifiedBy>
  <cp:revision>17</cp:revision>
  <cp:lastPrinted>2025-12-01T06:07:15Z</cp:lastPrinted>
  <dcterms:created xsi:type="dcterms:W3CDTF">2006-08-16T00:00:00Z</dcterms:created>
  <dcterms:modified xsi:type="dcterms:W3CDTF">2026-02-02T04:26:43Z</dcterms:modified>
  <dc:identifier>DAG16CntGvE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0x0101003B614AFA22D2F7428560C817FAEB28F800DD5AD3D08E33514A8F3DB282F6ED6F2D</vt:lpwstr>
  </property>
  <property fmtid="{D5CDD505-2E9C-101B-9397-08002B2CF9AE}" pid="3" name="MediaServiceImageTags">
    <vt:lpwstr/>
  </property>
</Properties>
</file>